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28"/>
  </p:notesMasterIdLst>
  <p:sldIdLst>
    <p:sldId id="256" r:id="rId2"/>
    <p:sldId id="365" r:id="rId3"/>
    <p:sldId id="366" r:id="rId4"/>
    <p:sldId id="444" r:id="rId5"/>
    <p:sldId id="368" r:id="rId6"/>
    <p:sldId id="397" r:id="rId7"/>
    <p:sldId id="371" r:id="rId8"/>
    <p:sldId id="445" r:id="rId9"/>
    <p:sldId id="450" r:id="rId10"/>
    <p:sldId id="449" r:id="rId11"/>
    <p:sldId id="446" r:id="rId12"/>
    <p:sldId id="414" r:id="rId13"/>
    <p:sldId id="453" r:id="rId14"/>
    <p:sldId id="396" r:id="rId15"/>
    <p:sldId id="412" r:id="rId16"/>
    <p:sldId id="400" r:id="rId17"/>
    <p:sldId id="458" r:id="rId18"/>
    <p:sldId id="448" r:id="rId19"/>
    <p:sldId id="413" r:id="rId20"/>
    <p:sldId id="437" r:id="rId21"/>
    <p:sldId id="404" r:id="rId22"/>
    <p:sldId id="455" r:id="rId23"/>
    <p:sldId id="456" r:id="rId24"/>
    <p:sldId id="405" r:id="rId25"/>
    <p:sldId id="457" r:id="rId26"/>
    <p:sldId id="361" r:id="rId27"/>
  </p:sldIdLst>
  <p:sldSz cx="12192000" cy="6858000"/>
  <p:notesSz cx="9283700" cy="6985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1" autoAdjust="0"/>
    <p:restoredTop sz="94660"/>
  </p:normalViewPr>
  <p:slideViewPr>
    <p:cSldViewPr snapToGrid="0">
      <p:cViewPr varScale="1">
        <p:scale>
          <a:sx n="74" d="100"/>
          <a:sy n="74" d="100"/>
        </p:scale>
        <p:origin x="264" y="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2" y="1"/>
            <a:ext cx="4022936" cy="349250"/>
          </a:xfrm>
          <a:prstGeom prst="rect">
            <a:avLst/>
          </a:prstGeom>
        </p:spPr>
        <p:txBody>
          <a:bodyPr vert="horz" lIns="92952" tIns="46477" rIns="92952" bIns="46477" rtlCol="0"/>
          <a:lstStyle>
            <a:lvl1pPr algn="l">
              <a:defRPr sz="1200"/>
            </a:lvl1pPr>
          </a:lstStyle>
          <a:p>
            <a:endParaRPr lang="en-US"/>
          </a:p>
        </p:txBody>
      </p:sp>
      <p:sp>
        <p:nvSpPr>
          <p:cNvPr id="3" name="Zástupný symbol pro datum 2"/>
          <p:cNvSpPr>
            <a:spLocks noGrp="1"/>
          </p:cNvSpPr>
          <p:nvPr>
            <p:ph type="dt" idx="1"/>
          </p:nvPr>
        </p:nvSpPr>
        <p:spPr>
          <a:xfrm>
            <a:off x="5258617" y="1"/>
            <a:ext cx="4022936" cy="349250"/>
          </a:xfrm>
          <a:prstGeom prst="rect">
            <a:avLst/>
          </a:prstGeom>
        </p:spPr>
        <p:txBody>
          <a:bodyPr vert="horz" lIns="92952" tIns="46477" rIns="92952" bIns="46477" rtlCol="0"/>
          <a:lstStyle>
            <a:lvl1pPr algn="r">
              <a:defRPr sz="1200"/>
            </a:lvl1pPr>
          </a:lstStyle>
          <a:p>
            <a:fld id="{526572D3-91BB-4108-ABA6-BB744A00373B}" type="datetimeFigureOut">
              <a:rPr lang="en-US" smtClean="0"/>
              <a:t>8/11/2026</a:t>
            </a:fld>
            <a:endParaRPr lang="en-US"/>
          </a:p>
        </p:txBody>
      </p:sp>
      <p:sp>
        <p:nvSpPr>
          <p:cNvPr id="4" name="Zástupný symbol pro obrázek snímku 3"/>
          <p:cNvSpPr>
            <a:spLocks noGrp="1" noRot="1" noChangeAspect="1"/>
          </p:cNvSpPr>
          <p:nvPr>
            <p:ph type="sldImg" idx="2"/>
          </p:nvPr>
        </p:nvSpPr>
        <p:spPr>
          <a:xfrm>
            <a:off x="2312988" y="523875"/>
            <a:ext cx="4657725" cy="2619375"/>
          </a:xfrm>
          <a:prstGeom prst="rect">
            <a:avLst/>
          </a:prstGeom>
          <a:noFill/>
          <a:ln w="12700">
            <a:solidFill>
              <a:prstClr val="black"/>
            </a:solidFill>
          </a:ln>
        </p:spPr>
        <p:txBody>
          <a:bodyPr vert="horz" lIns="92952" tIns="46477" rIns="92952" bIns="46477" rtlCol="0" anchor="ctr"/>
          <a:lstStyle/>
          <a:p>
            <a:endParaRPr lang="en-US"/>
          </a:p>
        </p:txBody>
      </p:sp>
      <p:sp>
        <p:nvSpPr>
          <p:cNvPr id="5" name="Zástupný symbol pro poznámky 4"/>
          <p:cNvSpPr>
            <a:spLocks noGrp="1"/>
          </p:cNvSpPr>
          <p:nvPr>
            <p:ph type="body" sz="quarter" idx="3"/>
          </p:nvPr>
        </p:nvSpPr>
        <p:spPr>
          <a:xfrm>
            <a:off x="928370" y="3317875"/>
            <a:ext cx="7426960" cy="3143250"/>
          </a:xfrm>
          <a:prstGeom prst="rect">
            <a:avLst/>
          </a:prstGeom>
        </p:spPr>
        <p:txBody>
          <a:bodyPr vert="horz" lIns="92952" tIns="46477" rIns="92952" bIns="46477"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6" name="Zástupný symbol pro zápatí 5"/>
          <p:cNvSpPr>
            <a:spLocks noGrp="1"/>
          </p:cNvSpPr>
          <p:nvPr>
            <p:ph type="ftr" sz="quarter" idx="4"/>
          </p:nvPr>
        </p:nvSpPr>
        <p:spPr>
          <a:xfrm>
            <a:off x="2" y="6634538"/>
            <a:ext cx="4022936" cy="349250"/>
          </a:xfrm>
          <a:prstGeom prst="rect">
            <a:avLst/>
          </a:prstGeom>
        </p:spPr>
        <p:txBody>
          <a:bodyPr vert="horz" lIns="92952" tIns="46477" rIns="92952" bIns="46477" rtlCol="0" anchor="b"/>
          <a:lstStyle>
            <a:lvl1pPr algn="l">
              <a:defRPr sz="1200"/>
            </a:lvl1pPr>
          </a:lstStyle>
          <a:p>
            <a:endParaRPr lang="en-US"/>
          </a:p>
        </p:txBody>
      </p:sp>
      <p:sp>
        <p:nvSpPr>
          <p:cNvPr id="7" name="Zástupný symbol pro číslo snímku 6"/>
          <p:cNvSpPr>
            <a:spLocks noGrp="1"/>
          </p:cNvSpPr>
          <p:nvPr>
            <p:ph type="sldNum" sz="quarter" idx="5"/>
          </p:nvPr>
        </p:nvSpPr>
        <p:spPr>
          <a:xfrm>
            <a:off x="5258617" y="6634538"/>
            <a:ext cx="4022936" cy="349250"/>
          </a:xfrm>
          <a:prstGeom prst="rect">
            <a:avLst/>
          </a:prstGeom>
        </p:spPr>
        <p:txBody>
          <a:bodyPr vert="horz" lIns="92952" tIns="46477" rIns="92952" bIns="46477" rtlCol="0" anchor="b"/>
          <a:lstStyle>
            <a:lvl1pPr algn="r">
              <a:defRPr sz="1200"/>
            </a:lvl1pPr>
          </a:lstStyle>
          <a:p>
            <a:fld id="{E2E9A64E-2058-4F16-A2F6-E5C8B842D019}" type="slidenum">
              <a:rPr lang="en-US" smtClean="0"/>
              <a:t>‹#›</a:t>
            </a:fld>
            <a:endParaRPr lang="en-US"/>
          </a:p>
        </p:txBody>
      </p:sp>
    </p:spTree>
    <p:extLst>
      <p:ext uri="{BB962C8B-B14F-4D97-AF65-F5344CB8AC3E}">
        <p14:creationId xmlns:p14="http://schemas.microsoft.com/office/powerpoint/2010/main" val="4057541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5"/>
          </p:nvPr>
        </p:nvSpPr>
        <p:spPr/>
        <p:txBody>
          <a:bodyPr/>
          <a:lstStyle/>
          <a:p>
            <a:fld id="{E2E9A64E-2058-4F16-A2F6-E5C8B842D019}" type="slidenum">
              <a:rPr lang="en-US" smtClean="0"/>
              <a:t>12</a:t>
            </a:fld>
            <a:endParaRPr lang="en-US"/>
          </a:p>
        </p:txBody>
      </p:sp>
    </p:spTree>
    <p:extLst>
      <p:ext uri="{BB962C8B-B14F-4D97-AF65-F5344CB8AC3E}">
        <p14:creationId xmlns:p14="http://schemas.microsoft.com/office/powerpoint/2010/main" val="1300914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371601"/>
            <a:ext cx="10464800" cy="1927225"/>
          </a:xfrm>
        </p:spPr>
        <p:txBody>
          <a:bodyPr anchor="b">
            <a:noAutofit/>
          </a:bodyPr>
          <a:lstStyle>
            <a:lvl1pPr>
              <a:defRPr sz="5400" cap="all" baseline="0"/>
            </a:lvl1pPr>
          </a:lstStyle>
          <a:p>
            <a:r>
              <a:rPr lang="cs-CZ"/>
              <a:t>Kliknutím lze upravit styl.</a:t>
            </a:r>
            <a:endParaRPr lang="en-US" dirty="0"/>
          </a:p>
        </p:txBody>
      </p:sp>
      <p:sp>
        <p:nvSpPr>
          <p:cNvPr id="3" name="Subtitle 2"/>
          <p:cNvSpPr>
            <a:spLocks noGrp="1"/>
          </p:cNvSpPr>
          <p:nvPr>
            <p:ph type="subTitle" idx="1"/>
          </p:nvPr>
        </p:nvSpPr>
        <p:spPr>
          <a:xfrm>
            <a:off x="914400" y="3505200"/>
            <a:ext cx="85344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endParaRPr lang="en-US" dirty="0"/>
          </a:p>
        </p:txBody>
      </p:sp>
      <p:sp>
        <p:nvSpPr>
          <p:cNvPr id="4" name="Date Placeholder 3"/>
          <p:cNvSpPr>
            <a:spLocks noGrp="1"/>
          </p:cNvSpPr>
          <p:nvPr>
            <p:ph type="dt" sz="half" idx="10"/>
          </p:nvPr>
        </p:nvSpPr>
        <p:spPr/>
        <p:txBody>
          <a:bodyPr/>
          <a:lstStyle/>
          <a:p>
            <a:fld id="{D80728D7-AA76-4A58-92A1-5644A54DF42B}"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3752BB-D9DD-43CC-9238-E0F89105F2AB}" type="slidenum">
              <a:rPr lang="en-US" smtClean="0"/>
              <a:t>‹#›</a:t>
            </a:fld>
            <a:endParaRPr lang="en-US"/>
          </a:p>
        </p:txBody>
      </p:sp>
      <p:cxnSp>
        <p:nvCxnSpPr>
          <p:cNvPr id="8" name="Straight Connector 7"/>
          <p:cNvCxnSpPr/>
          <p:nvPr/>
        </p:nvCxnSpPr>
        <p:spPr>
          <a:xfrm>
            <a:off x="914400" y="3398520"/>
            <a:ext cx="104648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a:p>
        </p:txBody>
      </p:sp>
      <p:sp>
        <p:nvSpPr>
          <p:cNvPr id="3" name="Vertical Text Placeholder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Date Placeholder 3"/>
          <p:cNvSpPr>
            <a:spLocks noGrp="1"/>
          </p:cNvSpPr>
          <p:nvPr>
            <p:ph type="dt" sz="half" idx="10"/>
          </p:nvPr>
        </p:nvSpPr>
        <p:spPr/>
        <p:txBody>
          <a:bodyPr/>
          <a:lstStyle/>
          <a:p>
            <a:fld id="{D80728D7-AA76-4A58-92A1-5644A54DF42B}"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3752BB-D9DD-43CC-9238-E0F89105F2A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09600"/>
            <a:ext cx="2743200" cy="5867400"/>
          </a:xfrm>
        </p:spPr>
        <p:txBody>
          <a:bodyPr vert="eaVert" anchor="b"/>
          <a:lstStyle/>
          <a:p>
            <a:r>
              <a:rPr lang="cs-CZ"/>
              <a:t>Kliknutím lze upravit styl.</a:t>
            </a:r>
            <a:endParaRPr lang="en-US" dirty="0"/>
          </a:p>
        </p:txBody>
      </p:sp>
      <p:sp>
        <p:nvSpPr>
          <p:cNvPr id="3" name="Vertical Text Placeholder 2"/>
          <p:cNvSpPr>
            <a:spLocks noGrp="1"/>
          </p:cNvSpPr>
          <p:nvPr>
            <p:ph type="body" orient="vert" idx="1"/>
          </p:nvPr>
        </p:nvSpPr>
        <p:spPr>
          <a:xfrm>
            <a:off x="609600" y="609600"/>
            <a:ext cx="8026400" cy="5867400"/>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D80728D7-AA76-4A58-92A1-5644A54DF42B}"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3752BB-D9DD-43CC-9238-E0F89105F2A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a:p>
        </p:txBody>
      </p:sp>
      <p:sp>
        <p:nvSpPr>
          <p:cNvPr id="3" name="Content Placeholder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Date Placeholder 3"/>
          <p:cNvSpPr>
            <a:spLocks noGrp="1"/>
          </p:cNvSpPr>
          <p:nvPr>
            <p:ph type="dt" sz="half" idx="10"/>
          </p:nvPr>
        </p:nvSpPr>
        <p:spPr/>
        <p:txBody>
          <a:bodyPr/>
          <a:lstStyle/>
          <a:p>
            <a:fld id="{D80728D7-AA76-4A58-92A1-5644A54DF42B}"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3752BB-D9DD-43CC-9238-E0F89105F2A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3084" y="2362201"/>
            <a:ext cx="10363200" cy="2200275"/>
          </a:xfrm>
        </p:spPr>
        <p:txBody>
          <a:bodyPr anchor="b">
            <a:normAutofit/>
          </a:bodyPr>
          <a:lstStyle>
            <a:lvl1pPr algn="l">
              <a:defRPr sz="4800" b="0" cap="all"/>
            </a:lvl1pPr>
          </a:lstStyle>
          <a:p>
            <a:r>
              <a:rPr lang="cs-CZ"/>
              <a:t>Kliknutím lze upravit styl.</a:t>
            </a:r>
            <a:endParaRPr lang="en-US" dirty="0"/>
          </a:p>
        </p:txBody>
      </p:sp>
      <p:sp>
        <p:nvSpPr>
          <p:cNvPr id="3" name="Text Placeholder 2"/>
          <p:cNvSpPr>
            <a:spLocks noGrp="1"/>
          </p:cNvSpPr>
          <p:nvPr>
            <p:ph type="body" idx="1"/>
          </p:nvPr>
        </p:nvSpPr>
        <p:spPr>
          <a:xfrm>
            <a:off x="963084" y="4626865"/>
            <a:ext cx="103632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D80728D7-AA76-4A58-92A1-5644A54DF42B}"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3752BB-D9DD-43CC-9238-E0F89105F2AB}" type="slidenum">
              <a:rPr lang="en-US" smtClean="0"/>
              <a:t>‹#›</a:t>
            </a:fld>
            <a:endParaRPr lang="en-US"/>
          </a:p>
        </p:txBody>
      </p:sp>
      <p:cxnSp>
        <p:nvCxnSpPr>
          <p:cNvPr id="7" name="Straight Connector 6"/>
          <p:cNvCxnSpPr/>
          <p:nvPr/>
        </p:nvCxnSpPr>
        <p:spPr>
          <a:xfrm>
            <a:off x="975360" y="4599432"/>
            <a:ext cx="104648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a:p>
        </p:txBody>
      </p:sp>
      <p:sp>
        <p:nvSpPr>
          <p:cNvPr id="3" name="Content Placeholder 2"/>
          <p:cNvSpPr>
            <a:spLocks noGrp="1"/>
          </p:cNvSpPr>
          <p:nvPr>
            <p:ph sz="half" idx="1"/>
          </p:nvPr>
        </p:nvSpPr>
        <p:spPr>
          <a:xfrm>
            <a:off x="609600" y="1673352"/>
            <a:ext cx="53848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197600" y="1673352"/>
            <a:ext cx="53848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D80728D7-AA76-4A58-92A1-5644A54DF42B}" type="datetimeFigureOut">
              <a:rPr lang="en-US" smtClean="0"/>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3752BB-D9DD-43CC-9238-E0F89105F2A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Kliknutím lze upravit styl.</a:t>
            </a:r>
            <a:endParaRPr lang="en-US" dirty="0"/>
          </a:p>
        </p:txBody>
      </p:sp>
      <p:sp>
        <p:nvSpPr>
          <p:cNvPr id="3" name="Text Placeholder 2"/>
          <p:cNvSpPr>
            <a:spLocks noGrp="1"/>
          </p:cNvSpPr>
          <p:nvPr>
            <p:ph type="body" idx="1"/>
          </p:nvPr>
        </p:nvSpPr>
        <p:spPr>
          <a:xfrm>
            <a:off x="609600" y="1676400"/>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Content Placeholder 3"/>
          <p:cNvSpPr>
            <a:spLocks noGrp="1"/>
          </p:cNvSpPr>
          <p:nvPr>
            <p:ph sz="half" idx="2"/>
          </p:nvPr>
        </p:nvSpPr>
        <p:spPr>
          <a:xfrm>
            <a:off x="609600" y="2438400"/>
            <a:ext cx="524256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339840" y="1676400"/>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Content Placeholder 5"/>
          <p:cNvSpPr>
            <a:spLocks noGrp="1"/>
          </p:cNvSpPr>
          <p:nvPr>
            <p:ph sz="quarter" idx="4"/>
          </p:nvPr>
        </p:nvSpPr>
        <p:spPr>
          <a:xfrm>
            <a:off x="6339840" y="2438400"/>
            <a:ext cx="524256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D80728D7-AA76-4A58-92A1-5644A54DF42B}" type="datetimeFigureOut">
              <a:rPr lang="en-US" smtClean="0"/>
              <a:t>8/11/2026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D3752BB-D9DD-43CC-9238-E0F89105F2AB}" type="slidenum">
              <a:rPr lang="en-US" smtClean="0"/>
              <a:t>‹#›</a:t>
            </a:fld>
            <a:endParaRPr lang="en-US"/>
          </a:p>
        </p:txBody>
      </p:sp>
      <p:cxnSp>
        <p:nvCxnSpPr>
          <p:cNvPr id="11" name="Straight Connector 10"/>
          <p:cNvCxnSpPr/>
          <p:nvPr/>
        </p:nvCxnSpPr>
        <p:spPr>
          <a:xfrm rot="5400000">
            <a:off x="3741949" y="4045691"/>
            <a:ext cx="4709160" cy="1059"/>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a:p>
        </p:txBody>
      </p:sp>
      <p:sp>
        <p:nvSpPr>
          <p:cNvPr id="3" name="Date Placeholder 2"/>
          <p:cNvSpPr>
            <a:spLocks noGrp="1"/>
          </p:cNvSpPr>
          <p:nvPr>
            <p:ph type="dt" sz="half" idx="10"/>
          </p:nvPr>
        </p:nvSpPr>
        <p:spPr/>
        <p:txBody>
          <a:bodyPr/>
          <a:lstStyle/>
          <a:p>
            <a:fld id="{D80728D7-AA76-4A58-92A1-5644A54DF42B}" type="datetimeFigureOut">
              <a:rPr lang="en-US" smtClean="0"/>
              <a:t>8/11/2026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D3752BB-D9DD-43CC-9238-E0F89105F2A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0728D7-AA76-4A58-92A1-5644A54DF42B}" type="datetimeFigureOut">
              <a:rPr lang="en-US" smtClean="0"/>
              <a:t>8/11/2026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D3752BB-D9DD-43CC-9238-E0F89105F2A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09600" y="792080"/>
            <a:ext cx="2852928" cy="1261872"/>
          </a:xfrm>
        </p:spPr>
        <p:txBody>
          <a:bodyPr anchor="b">
            <a:noAutofit/>
          </a:bodyPr>
          <a:lstStyle>
            <a:lvl1pPr algn="l">
              <a:defRPr sz="2400" b="0"/>
            </a:lvl1pPr>
          </a:lstStyle>
          <a:p>
            <a:r>
              <a:rPr lang="cs-CZ"/>
              <a:t>Kliknutím lze upravit styl.</a:t>
            </a:r>
            <a:endParaRPr lang="en-US" dirty="0"/>
          </a:p>
        </p:txBody>
      </p:sp>
      <p:sp>
        <p:nvSpPr>
          <p:cNvPr id="3" name="Content Placeholder 2"/>
          <p:cNvSpPr>
            <a:spLocks noGrp="1"/>
          </p:cNvSpPr>
          <p:nvPr>
            <p:ph idx="1"/>
          </p:nvPr>
        </p:nvSpPr>
        <p:spPr>
          <a:xfrm>
            <a:off x="3962400" y="792080"/>
            <a:ext cx="7620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609601" y="2130553"/>
            <a:ext cx="2852928"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Date Placeholder 4"/>
          <p:cNvSpPr>
            <a:spLocks noGrp="1"/>
          </p:cNvSpPr>
          <p:nvPr>
            <p:ph type="dt" sz="half" idx="10"/>
          </p:nvPr>
        </p:nvSpPr>
        <p:spPr/>
        <p:txBody>
          <a:bodyPr/>
          <a:lstStyle/>
          <a:p>
            <a:fld id="{D80728D7-AA76-4A58-92A1-5644A54DF42B}" type="datetimeFigureOut">
              <a:rPr lang="en-US" smtClean="0"/>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3752BB-D9DD-43CC-9238-E0F89105F2AB}" type="slidenum">
              <a:rPr lang="en-US" smtClean="0"/>
              <a:t>‹#›</a:t>
            </a:fld>
            <a:endParaRPr lang="en-US"/>
          </a:p>
        </p:txBody>
      </p:sp>
      <p:cxnSp>
        <p:nvCxnSpPr>
          <p:cNvPr id="9" name="Straight Connector 8"/>
          <p:cNvCxnSpPr/>
          <p:nvPr/>
        </p:nvCxnSpPr>
        <p:spPr>
          <a:xfrm rot="5400000">
            <a:off x="912152" y="3579942"/>
            <a:ext cx="5577840" cy="211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09600" y="792480"/>
            <a:ext cx="2856907" cy="1264920"/>
          </a:xfrm>
        </p:spPr>
        <p:txBody>
          <a:bodyPr anchor="b">
            <a:normAutofit/>
          </a:bodyPr>
          <a:lstStyle>
            <a:lvl1pPr algn="l">
              <a:defRPr sz="2400" b="0"/>
            </a:lvl1pPr>
          </a:lstStyle>
          <a:p>
            <a:r>
              <a:rPr lang="cs-CZ"/>
              <a:t>Kliknutím lze upravit styl.</a:t>
            </a:r>
            <a:endParaRPr lang="en-US" dirty="0"/>
          </a:p>
        </p:txBody>
      </p:sp>
      <p:sp>
        <p:nvSpPr>
          <p:cNvPr id="3" name="Picture Placeholder 2"/>
          <p:cNvSpPr>
            <a:spLocks noGrp="1"/>
          </p:cNvSpPr>
          <p:nvPr>
            <p:ph type="pic" idx="1"/>
          </p:nvPr>
        </p:nvSpPr>
        <p:spPr>
          <a:xfrm>
            <a:off x="3811480" y="838201"/>
            <a:ext cx="787252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609600" y="2133600"/>
            <a:ext cx="2852928"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Date Placeholder 4"/>
          <p:cNvSpPr>
            <a:spLocks noGrp="1"/>
          </p:cNvSpPr>
          <p:nvPr>
            <p:ph type="dt" sz="half" idx="10"/>
          </p:nvPr>
        </p:nvSpPr>
        <p:spPr/>
        <p:txBody>
          <a:bodyPr/>
          <a:lstStyle/>
          <a:p>
            <a:fld id="{D80728D7-AA76-4A58-92A1-5644A54DF42B}" type="datetimeFigureOut">
              <a:rPr lang="en-US" smtClean="0"/>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3752BB-D9DD-43CC-9238-E0F89105F2A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Rectangle 6"/>
          <p:cNvSpPr/>
          <p:nvPr/>
        </p:nvSpPr>
        <p:spPr>
          <a:xfrm>
            <a:off x="0" y="0"/>
            <a:ext cx="12192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609600" y="18288"/>
            <a:ext cx="3860800" cy="329184"/>
          </a:xfrm>
          <a:prstGeom prst="rect">
            <a:avLst/>
          </a:prstGeom>
        </p:spPr>
        <p:txBody>
          <a:bodyPr vert="horz" lIns="91440" tIns="45720" rIns="91440" bIns="45720" rtlCol="0" anchor="ctr"/>
          <a:lstStyle>
            <a:lvl1pPr algn="l">
              <a:defRPr sz="1200">
                <a:solidFill>
                  <a:srgbClr val="FFFFFF"/>
                </a:solidFill>
              </a:defRPr>
            </a:lvl1pPr>
          </a:lstStyle>
          <a:p>
            <a:fld id="{D80728D7-AA76-4A58-92A1-5644A54DF42B}" type="datetimeFigureOut">
              <a:rPr lang="en-US" smtClean="0"/>
              <a:t>8/11/2026</a:t>
            </a:fld>
            <a:endParaRPr lang="en-US"/>
          </a:p>
        </p:txBody>
      </p:sp>
      <p:sp>
        <p:nvSpPr>
          <p:cNvPr id="5" name="Footer Placeholder 4"/>
          <p:cNvSpPr>
            <a:spLocks noGrp="1"/>
          </p:cNvSpPr>
          <p:nvPr>
            <p:ph type="ftr" sz="quarter" idx="3"/>
          </p:nvPr>
        </p:nvSpPr>
        <p:spPr>
          <a:xfrm>
            <a:off x="4572000" y="18288"/>
            <a:ext cx="54864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10160000" y="18288"/>
            <a:ext cx="1422400" cy="329184"/>
          </a:xfrm>
          <a:prstGeom prst="rect">
            <a:avLst/>
          </a:prstGeom>
        </p:spPr>
        <p:txBody>
          <a:bodyPr vert="horz" lIns="91440" tIns="45720" rIns="91440" bIns="45720" rtlCol="0" anchor="ctr"/>
          <a:lstStyle>
            <a:lvl1pPr algn="l">
              <a:defRPr sz="1400" b="1">
                <a:solidFill>
                  <a:srgbClr val="FFFFFF"/>
                </a:solidFill>
              </a:defRPr>
            </a:lvl1pPr>
          </a:lstStyle>
          <a:p>
            <a:fld id="{FD3752BB-D9DD-43CC-9238-E0F89105F2A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lindat.cz/"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925286" y="788624"/>
            <a:ext cx="10406743" cy="2292033"/>
          </a:xfrm>
        </p:spPr>
        <p:txBody>
          <a:bodyPr>
            <a:noAutofit/>
          </a:bodyPr>
          <a:lstStyle/>
          <a:p>
            <a:r>
              <a:rPr lang="en-US" sz="3200" b="1" noProof="0" dirty="0"/>
              <a:t>Disagreement in Corpus Annotation and Variation in Human Understanding of Text</a:t>
            </a:r>
            <a:endParaRPr lang="en-US" sz="3200" noProof="0" dirty="0">
              <a:solidFill>
                <a:srgbClr val="FF0000"/>
              </a:solidFill>
            </a:endParaRPr>
          </a:p>
        </p:txBody>
      </p:sp>
      <p:sp>
        <p:nvSpPr>
          <p:cNvPr id="3" name="Podnadpis 2"/>
          <p:cNvSpPr>
            <a:spLocks noGrp="1"/>
          </p:cNvSpPr>
          <p:nvPr>
            <p:ph type="subTitle" idx="1"/>
          </p:nvPr>
        </p:nvSpPr>
        <p:spPr>
          <a:xfrm>
            <a:off x="925286" y="3429000"/>
            <a:ext cx="10482943" cy="2292033"/>
          </a:xfrm>
        </p:spPr>
        <p:txBody>
          <a:bodyPr>
            <a:normAutofit fontScale="55000" lnSpcReduction="20000"/>
          </a:bodyPr>
          <a:lstStyle/>
          <a:p>
            <a:r>
              <a:rPr lang="en-US" sz="3600" noProof="0" dirty="0"/>
              <a:t>Šárka Zikánová, Anna </a:t>
            </a:r>
            <a:r>
              <a:rPr lang="en-US" sz="3600" noProof="0" dirty="0" err="1"/>
              <a:t>Nedoluzhko</a:t>
            </a:r>
            <a:r>
              <a:rPr lang="en-US" sz="3600" noProof="0" dirty="0"/>
              <a:t>, Jiří </a:t>
            </a:r>
            <a:r>
              <a:rPr lang="en-US" sz="3600" noProof="0" dirty="0" err="1"/>
              <a:t>Mírovský</a:t>
            </a:r>
            <a:r>
              <a:rPr lang="en-US" sz="3600" noProof="0" dirty="0"/>
              <a:t>, Lucie </a:t>
            </a:r>
            <a:r>
              <a:rPr lang="en-US" sz="3600" noProof="0" dirty="0" err="1"/>
              <a:t>Hartmanová</a:t>
            </a:r>
            <a:r>
              <a:rPr lang="en-US" sz="3600" noProof="0" dirty="0"/>
              <a:t>, Eva </a:t>
            </a:r>
            <a:r>
              <a:rPr lang="en-US" sz="3600" noProof="0" dirty="0" err="1"/>
              <a:t>Hajičová</a:t>
            </a:r>
            <a:endParaRPr lang="en-US" sz="3600" noProof="0" dirty="0"/>
          </a:p>
          <a:p>
            <a:r>
              <a:rPr lang="en-US" sz="2900" noProof="0" dirty="0"/>
              <a:t>(Charles University, Faculty of Mathematics and Physics, Prague)</a:t>
            </a:r>
          </a:p>
          <a:p>
            <a:endParaRPr lang="en-US" sz="2900" noProof="0" dirty="0"/>
          </a:p>
          <a:p>
            <a:endParaRPr lang="en-US" sz="2900" noProof="0" dirty="0"/>
          </a:p>
          <a:p>
            <a:endParaRPr lang="en-US" sz="2900" noProof="0" dirty="0"/>
          </a:p>
          <a:p>
            <a:r>
              <a:rPr lang="en-US" sz="2900" noProof="0" dirty="0"/>
              <a:t>ESSLLI 2026	37th European Summer School in Logic, Language and Information</a:t>
            </a:r>
          </a:p>
          <a:p>
            <a:r>
              <a:rPr lang="en-US" sz="2900" noProof="0" dirty="0"/>
              <a:t>HLV-DP Workshop	Human Label Variation in Discourse and Pragmatic Phenomena</a:t>
            </a:r>
          </a:p>
          <a:p>
            <a:r>
              <a:rPr lang="en-US" sz="2900" noProof="0" dirty="0"/>
              <a:t>Prague</a:t>
            </a:r>
            <a:r>
              <a:rPr lang="en-US" sz="2900" noProof="0" dirty="0">
                <a:solidFill>
                  <a:schemeClr val="tx1"/>
                </a:solidFill>
              </a:rPr>
              <a:t>, </a:t>
            </a:r>
            <a:r>
              <a:rPr lang="cs-CZ" sz="2900" noProof="0" dirty="0">
                <a:solidFill>
                  <a:schemeClr val="tx1"/>
                </a:solidFill>
              </a:rPr>
              <a:t>August 11, 2026</a:t>
            </a:r>
            <a:endParaRPr lang="en-US" sz="2900" noProof="0" dirty="0">
              <a:solidFill>
                <a:schemeClr val="tx1"/>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96945" y="5394528"/>
            <a:ext cx="1645785" cy="1279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93833" y="5346257"/>
            <a:ext cx="1460724" cy="14818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210769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C246E36-62CF-3822-FD4B-1089CAA4D0C9}"/>
              </a:ext>
            </a:extLst>
          </p:cNvPr>
          <p:cNvSpPr>
            <a:spLocks noGrp="1"/>
          </p:cNvSpPr>
          <p:nvPr>
            <p:ph type="title"/>
          </p:nvPr>
        </p:nvSpPr>
        <p:spPr>
          <a:xfrm>
            <a:off x="609600" y="389021"/>
            <a:ext cx="10972800" cy="1098615"/>
          </a:xfrm>
        </p:spPr>
        <p:txBody>
          <a:bodyPr>
            <a:noAutofit/>
          </a:bodyPr>
          <a:lstStyle/>
          <a:p>
            <a:r>
              <a:rPr lang="en-US" sz="2800" noProof="0" dirty="0"/>
              <a:t>Methodological considerations </a:t>
            </a:r>
            <a:r>
              <a:rPr lang="cs-CZ" sz="2800" noProof="0" dirty="0"/>
              <a:t>3: </a:t>
            </a:r>
            <a:br>
              <a:rPr lang="cs-CZ" sz="2800" noProof="0" dirty="0"/>
            </a:br>
            <a:r>
              <a:rPr lang="en-US" sz="2800" dirty="0"/>
              <a:t>How to find constructions with a potential double reading? </a:t>
            </a:r>
            <a:endParaRPr lang="en-US" sz="2800" noProof="0" dirty="0"/>
          </a:p>
        </p:txBody>
      </p:sp>
      <p:sp>
        <p:nvSpPr>
          <p:cNvPr id="3" name="Zástupný obsah 2">
            <a:extLst>
              <a:ext uri="{FF2B5EF4-FFF2-40B4-BE49-F238E27FC236}">
                <a16:creationId xmlns:a16="http://schemas.microsoft.com/office/drawing/2014/main" id="{6A17BC4C-0509-C634-CBEB-A1DA17CFBDFD}"/>
              </a:ext>
            </a:extLst>
          </p:cNvPr>
          <p:cNvSpPr>
            <a:spLocks noGrp="1"/>
          </p:cNvSpPr>
          <p:nvPr>
            <p:ph idx="1"/>
          </p:nvPr>
        </p:nvSpPr>
        <p:spPr>
          <a:xfrm>
            <a:off x="336886" y="1600200"/>
            <a:ext cx="5284966" cy="418535"/>
          </a:xfrm>
        </p:spPr>
        <p:txBody>
          <a:bodyPr>
            <a:normAutofit fontScale="85000" lnSpcReduction="10000"/>
          </a:bodyPr>
          <a:lstStyle/>
          <a:p>
            <a:pPr marL="274320" lvl="1" indent="0">
              <a:buNone/>
            </a:pPr>
            <a:r>
              <a:rPr lang="en-US" sz="2400" b="1" noProof="0" dirty="0">
                <a:solidFill>
                  <a:srgbClr val="00B0F0"/>
                </a:solidFill>
              </a:rPr>
              <a:t>HLAVA AD: DISCOURSE RELATIONS</a:t>
            </a:r>
          </a:p>
        </p:txBody>
      </p:sp>
      <p:sp>
        <p:nvSpPr>
          <p:cNvPr id="26" name="Zástupný symbol pro obsah 2">
            <a:extLst>
              <a:ext uri="{FF2B5EF4-FFF2-40B4-BE49-F238E27FC236}">
                <a16:creationId xmlns:a16="http://schemas.microsoft.com/office/drawing/2014/main" id="{3088219D-AE15-7B83-560E-3B61D8562FA6}"/>
              </a:ext>
            </a:extLst>
          </p:cNvPr>
          <p:cNvSpPr txBox="1">
            <a:spLocks/>
          </p:cNvSpPr>
          <p:nvPr/>
        </p:nvSpPr>
        <p:spPr>
          <a:xfrm>
            <a:off x="685800" y="3148851"/>
            <a:ext cx="10972799" cy="718460"/>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spcAft>
                <a:spcPts val="600"/>
              </a:spcAft>
              <a:buFont typeface="Arial" pitchFamily="34" charset="0"/>
              <a:buNone/>
            </a:pPr>
            <a:r>
              <a:rPr lang="en-US" sz="2000" b="1" noProof="0" dirty="0">
                <a:solidFill>
                  <a:srgbClr val="FF0000"/>
                </a:solidFill>
              </a:rPr>
              <a:t>(1)</a:t>
            </a:r>
            <a:r>
              <a:rPr lang="en-US" sz="2000" noProof="0" dirty="0"/>
              <a:t> </a:t>
            </a:r>
            <a:r>
              <a:rPr lang="en-US" sz="2000" i="1" noProof="0" dirty="0"/>
              <a:t>It was raining outside and the wind was terrible.</a:t>
            </a:r>
            <a:r>
              <a:rPr lang="en-US" sz="2000" noProof="0" dirty="0"/>
              <a:t> </a:t>
            </a:r>
            <a:r>
              <a:rPr lang="cs-CZ" sz="2000" noProof="0" dirty="0"/>
              <a:t>       </a:t>
            </a:r>
            <a:r>
              <a:rPr lang="en-US" sz="2000" b="1" noProof="0" dirty="0">
                <a:solidFill>
                  <a:srgbClr val="FF0000"/>
                </a:solidFill>
              </a:rPr>
              <a:t>(2)</a:t>
            </a:r>
            <a:r>
              <a:rPr lang="en-US" sz="2000" noProof="0" dirty="0"/>
              <a:t> </a:t>
            </a:r>
            <a:r>
              <a:rPr lang="en-US" sz="2000" i="1" noProof="0" dirty="0"/>
              <a:t>The children </a:t>
            </a:r>
            <a:r>
              <a:rPr lang="cs-CZ" sz="2000" i="1" dirty="0" err="1"/>
              <a:t>went</a:t>
            </a:r>
            <a:r>
              <a:rPr lang="en-US" sz="2000" i="1" noProof="0" dirty="0"/>
              <a:t> cycling </a:t>
            </a:r>
            <a:r>
              <a:rPr lang="en-US" sz="2000" b="1" i="1" noProof="0" dirty="0">
                <a:solidFill>
                  <a:srgbClr val="00B050"/>
                </a:solidFill>
              </a:rPr>
              <a:t>anyway</a:t>
            </a:r>
            <a:r>
              <a:rPr lang="en-US" sz="2000" i="1" noProof="0" dirty="0"/>
              <a:t>.</a:t>
            </a:r>
          </a:p>
          <a:p>
            <a:pPr marL="0" indent="0">
              <a:spcAft>
                <a:spcPts val="600"/>
              </a:spcAft>
              <a:buFont typeface="Arial" pitchFamily="34" charset="0"/>
              <a:buNone/>
            </a:pPr>
            <a:endParaRPr lang="en-US" sz="2000" noProof="0" dirty="0"/>
          </a:p>
        </p:txBody>
      </p:sp>
      <p:sp>
        <p:nvSpPr>
          <p:cNvPr id="27" name="Zástupný symbol pro obsah 2">
            <a:extLst>
              <a:ext uri="{FF2B5EF4-FFF2-40B4-BE49-F238E27FC236}">
                <a16:creationId xmlns:a16="http://schemas.microsoft.com/office/drawing/2014/main" id="{BD35FB27-1AFC-A961-DEE9-43568E6D51D4}"/>
              </a:ext>
            </a:extLst>
          </p:cNvPr>
          <p:cNvSpPr txBox="1">
            <a:spLocks/>
          </p:cNvSpPr>
          <p:nvPr/>
        </p:nvSpPr>
        <p:spPr>
          <a:xfrm>
            <a:off x="4495897" y="4089625"/>
            <a:ext cx="2960913" cy="544260"/>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spcAft>
                <a:spcPts val="600"/>
              </a:spcAft>
              <a:buFont typeface="Arial" pitchFamily="34" charset="0"/>
              <a:buNone/>
            </a:pPr>
            <a:r>
              <a:rPr lang="en-US" sz="2000" b="1" noProof="0" dirty="0"/>
              <a:t>discourse arguments</a:t>
            </a:r>
            <a:endParaRPr lang="en-US" sz="2000" noProof="0" dirty="0"/>
          </a:p>
        </p:txBody>
      </p:sp>
      <p:sp>
        <p:nvSpPr>
          <p:cNvPr id="28" name="Zahnutá šipka doprava 5">
            <a:extLst>
              <a:ext uri="{FF2B5EF4-FFF2-40B4-BE49-F238E27FC236}">
                <a16:creationId xmlns:a16="http://schemas.microsoft.com/office/drawing/2014/main" id="{2F94CEEC-3CA9-D645-119B-11458D578368}"/>
              </a:ext>
            </a:extLst>
          </p:cNvPr>
          <p:cNvSpPr/>
          <p:nvPr/>
        </p:nvSpPr>
        <p:spPr>
          <a:xfrm rot="5400000">
            <a:off x="6455186" y="2004705"/>
            <a:ext cx="489857" cy="1611097"/>
          </a:xfrm>
          <a:prstGeom prst="curvedRightArrow">
            <a:avLst/>
          </a:prstGeom>
          <a:solidFill>
            <a:srgbClr val="F9A307"/>
          </a:solidFill>
          <a:ln>
            <a:solidFill>
              <a:srgbClr val="F9A30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sp>
        <p:nvSpPr>
          <p:cNvPr id="29" name="Zástupný symbol pro obsah 2">
            <a:extLst>
              <a:ext uri="{FF2B5EF4-FFF2-40B4-BE49-F238E27FC236}">
                <a16:creationId xmlns:a16="http://schemas.microsoft.com/office/drawing/2014/main" id="{8FC5D15E-565F-EDDF-3B53-D8F8C49B1103}"/>
              </a:ext>
            </a:extLst>
          </p:cNvPr>
          <p:cNvSpPr txBox="1">
            <a:spLocks/>
          </p:cNvSpPr>
          <p:nvPr/>
        </p:nvSpPr>
        <p:spPr>
          <a:xfrm>
            <a:off x="8806677" y="2284598"/>
            <a:ext cx="2960913" cy="544260"/>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spcAft>
                <a:spcPts val="600"/>
              </a:spcAft>
              <a:buFont typeface="Arial" pitchFamily="34" charset="0"/>
              <a:buNone/>
            </a:pPr>
            <a:r>
              <a:rPr lang="en-US" sz="2000" b="1" noProof="0" dirty="0"/>
              <a:t>discourse connective</a:t>
            </a:r>
            <a:endParaRPr lang="en-US" sz="2000" noProof="0" dirty="0"/>
          </a:p>
        </p:txBody>
      </p:sp>
      <p:sp>
        <p:nvSpPr>
          <p:cNvPr id="30" name="Zástupný symbol pro obsah 2">
            <a:extLst>
              <a:ext uri="{FF2B5EF4-FFF2-40B4-BE49-F238E27FC236}">
                <a16:creationId xmlns:a16="http://schemas.microsoft.com/office/drawing/2014/main" id="{BF3B4B63-B376-1388-382D-6E242803356B}"/>
              </a:ext>
            </a:extLst>
          </p:cNvPr>
          <p:cNvSpPr txBox="1">
            <a:spLocks/>
          </p:cNvSpPr>
          <p:nvPr/>
        </p:nvSpPr>
        <p:spPr>
          <a:xfrm>
            <a:off x="5932769" y="2178605"/>
            <a:ext cx="1872393" cy="544260"/>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spcAft>
                <a:spcPts val="600"/>
              </a:spcAft>
              <a:buFont typeface="Arial" pitchFamily="34" charset="0"/>
              <a:buNone/>
            </a:pPr>
            <a:r>
              <a:rPr lang="en-US" sz="2000" b="1" noProof="0" dirty="0">
                <a:solidFill>
                  <a:srgbClr val="F9A307"/>
                </a:solidFill>
              </a:rPr>
              <a:t>concession</a:t>
            </a:r>
            <a:endParaRPr lang="en-US" sz="2000" noProof="0" dirty="0">
              <a:solidFill>
                <a:srgbClr val="F9A307"/>
              </a:solidFill>
            </a:endParaRPr>
          </a:p>
        </p:txBody>
      </p:sp>
      <p:cxnSp>
        <p:nvCxnSpPr>
          <p:cNvPr id="31" name="Přímá spojnice 30">
            <a:extLst>
              <a:ext uri="{FF2B5EF4-FFF2-40B4-BE49-F238E27FC236}">
                <a16:creationId xmlns:a16="http://schemas.microsoft.com/office/drawing/2014/main" id="{CE0E38B1-9B6E-627C-706D-3937E8046B01}"/>
              </a:ext>
            </a:extLst>
          </p:cNvPr>
          <p:cNvCxnSpPr/>
          <p:nvPr/>
        </p:nvCxnSpPr>
        <p:spPr>
          <a:xfrm>
            <a:off x="3984171" y="3564226"/>
            <a:ext cx="2062844" cy="50073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Přímá spojnice 31">
            <a:extLst>
              <a:ext uri="{FF2B5EF4-FFF2-40B4-BE49-F238E27FC236}">
                <a16:creationId xmlns:a16="http://schemas.microsoft.com/office/drawing/2014/main" id="{51341D24-143F-EBA5-69CA-DE56C64037DC}"/>
              </a:ext>
            </a:extLst>
          </p:cNvPr>
          <p:cNvCxnSpPr/>
          <p:nvPr/>
        </p:nvCxnSpPr>
        <p:spPr>
          <a:xfrm flipH="1">
            <a:off x="6047015" y="3564227"/>
            <a:ext cx="2182585" cy="50073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Přímá spojnice 32">
            <a:extLst>
              <a:ext uri="{FF2B5EF4-FFF2-40B4-BE49-F238E27FC236}">
                <a16:creationId xmlns:a16="http://schemas.microsoft.com/office/drawing/2014/main" id="{BADC72C2-EEDD-169F-36E2-6B1E434FEAEA}"/>
              </a:ext>
            </a:extLst>
          </p:cNvPr>
          <p:cNvCxnSpPr/>
          <p:nvPr/>
        </p:nvCxnSpPr>
        <p:spPr>
          <a:xfrm>
            <a:off x="10711543" y="2695366"/>
            <a:ext cx="10886" cy="52795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Zástupný obsah 4">
            <a:extLst>
              <a:ext uri="{FF2B5EF4-FFF2-40B4-BE49-F238E27FC236}">
                <a16:creationId xmlns:a16="http://schemas.microsoft.com/office/drawing/2014/main" id="{FEAA0B2A-6741-4266-3E1C-D0CE1B606BD1}"/>
              </a:ext>
            </a:extLst>
          </p:cNvPr>
          <p:cNvPicPr>
            <a:picLocks noChangeAspect="1"/>
          </p:cNvPicPr>
          <p:nvPr/>
        </p:nvPicPr>
        <p:blipFill>
          <a:blip r:embed="rId2"/>
          <a:stretch>
            <a:fillRect/>
          </a:stretch>
        </p:blipFill>
        <p:spPr>
          <a:xfrm>
            <a:off x="807833" y="4631141"/>
            <a:ext cx="10231278" cy="2248214"/>
          </a:xfrm>
          <a:prstGeom prst="rect">
            <a:avLst/>
          </a:prstGeom>
        </p:spPr>
      </p:pic>
    </p:spTree>
    <p:extLst>
      <p:ext uri="{BB962C8B-B14F-4D97-AF65-F5344CB8AC3E}">
        <p14:creationId xmlns:p14="http://schemas.microsoft.com/office/powerpoint/2010/main" val="10985489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B815277-7FF4-8948-2660-3CA34F55AFEF}"/>
              </a:ext>
            </a:extLst>
          </p:cNvPr>
          <p:cNvSpPr>
            <a:spLocks noGrp="1"/>
          </p:cNvSpPr>
          <p:nvPr>
            <p:ph type="title"/>
          </p:nvPr>
        </p:nvSpPr>
        <p:spPr/>
        <p:txBody>
          <a:bodyPr/>
          <a:lstStyle/>
          <a:p>
            <a:r>
              <a:rPr lang="en-US" noProof="0" dirty="0"/>
              <a:t>Methodological considerations</a:t>
            </a:r>
            <a:r>
              <a:rPr lang="cs-CZ" noProof="0" dirty="0"/>
              <a:t> 4</a:t>
            </a:r>
            <a:endParaRPr lang="en-US" noProof="0" dirty="0"/>
          </a:p>
        </p:txBody>
      </p:sp>
      <p:sp>
        <p:nvSpPr>
          <p:cNvPr id="3" name="Zástupný obsah 2">
            <a:extLst>
              <a:ext uri="{FF2B5EF4-FFF2-40B4-BE49-F238E27FC236}">
                <a16:creationId xmlns:a16="http://schemas.microsoft.com/office/drawing/2014/main" id="{9714510C-9DA8-C35D-5DC0-7F154C7CF751}"/>
              </a:ext>
            </a:extLst>
          </p:cNvPr>
          <p:cNvSpPr>
            <a:spLocks noGrp="1"/>
          </p:cNvSpPr>
          <p:nvPr>
            <p:ph idx="1"/>
          </p:nvPr>
        </p:nvSpPr>
        <p:spPr/>
        <p:txBody>
          <a:bodyPr/>
          <a:lstStyle/>
          <a:p>
            <a:pPr marL="0" indent="0">
              <a:buNone/>
            </a:pPr>
            <a:endParaRPr lang="cs-CZ" dirty="0"/>
          </a:p>
          <a:p>
            <a:pPr marL="0" indent="0">
              <a:buNone/>
            </a:pPr>
            <a:r>
              <a:rPr lang="en-US" dirty="0"/>
              <a:t>Search for a potential ambiguity:</a:t>
            </a:r>
          </a:p>
          <a:p>
            <a:r>
              <a:rPr lang="en-US" noProof="0" dirty="0"/>
              <a:t>filtering annotated syntactic structures from the existing Prague corpora</a:t>
            </a:r>
          </a:p>
          <a:p>
            <a:r>
              <a:rPr lang="cs-CZ" noProof="0" dirty="0"/>
              <a:t>+ </a:t>
            </a:r>
            <a:r>
              <a:rPr lang="cs-CZ" noProof="0" dirty="0" err="1"/>
              <a:t>existing</a:t>
            </a:r>
            <a:r>
              <a:rPr lang="cs-CZ" noProof="0" dirty="0"/>
              <a:t> </a:t>
            </a:r>
            <a:r>
              <a:rPr lang="cs-CZ" noProof="0" dirty="0" err="1"/>
              <a:t>cases</a:t>
            </a:r>
            <a:r>
              <a:rPr lang="cs-CZ" noProof="0" dirty="0"/>
              <a:t> </a:t>
            </a:r>
            <a:r>
              <a:rPr lang="cs-CZ" noProof="0" dirty="0" err="1"/>
              <a:t>of</a:t>
            </a:r>
            <a:r>
              <a:rPr lang="cs-CZ" noProof="0" dirty="0"/>
              <a:t> </a:t>
            </a:r>
            <a:r>
              <a:rPr lang="cs-CZ" noProof="0" dirty="0" err="1"/>
              <a:t>disagreement</a:t>
            </a:r>
            <a:endParaRPr lang="cs-CZ" noProof="0" dirty="0"/>
          </a:p>
          <a:p>
            <a:r>
              <a:rPr lang="en-US" noProof="0" dirty="0"/>
              <a:t>+ </a:t>
            </a:r>
            <a:r>
              <a:rPr lang="cs-CZ" noProof="0" dirty="0"/>
              <a:t>f</a:t>
            </a:r>
            <a:r>
              <a:rPr lang="en-US" noProof="0" dirty="0" err="1"/>
              <a:t>illers</a:t>
            </a:r>
            <a:r>
              <a:rPr lang="en-US" noProof="0" dirty="0"/>
              <a:t> (without a verb of saying / thinking)</a:t>
            </a:r>
            <a:endParaRPr lang="cs-CZ" noProof="0" dirty="0"/>
          </a:p>
          <a:p>
            <a:endParaRPr lang="cs-CZ" noProof="0" dirty="0"/>
          </a:p>
          <a:p>
            <a:endParaRPr lang="cs-CZ" dirty="0"/>
          </a:p>
          <a:p>
            <a:r>
              <a:rPr lang="cs-CZ" noProof="0" dirty="0" err="1"/>
              <a:t>Further</a:t>
            </a:r>
            <a:r>
              <a:rPr lang="cs-CZ" noProof="0" dirty="0"/>
              <a:t> data </a:t>
            </a:r>
            <a:r>
              <a:rPr lang="cs-CZ" noProof="0" dirty="0" err="1"/>
              <a:t>parameters</a:t>
            </a:r>
            <a:r>
              <a:rPr lang="cs-CZ" noProof="0" dirty="0"/>
              <a:t>:</a:t>
            </a:r>
          </a:p>
          <a:p>
            <a:pPr lvl="1"/>
            <a:r>
              <a:rPr lang="en-US" dirty="0"/>
              <a:t>Spoken vs. written texts</a:t>
            </a:r>
          </a:p>
          <a:p>
            <a:endParaRPr lang="en-US" noProof="0" dirty="0"/>
          </a:p>
        </p:txBody>
      </p:sp>
      <p:sp>
        <p:nvSpPr>
          <p:cNvPr id="4" name="Zástupný obsah 2">
            <a:extLst>
              <a:ext uri="{FF2B5EF4-FFF2-40B4-BE49-F238E27FC236}">
                <a16:creationId xmlns:a16="http://schemas.microsoft.com/office/drawing/2014/main" id="{5E5B35F7-8EE4-6A8C-4E04-D1BCB478EE47}"/>
              </a:ext>
            </a:extLst>
          </p:cNvPr>
          <p:cNvSpPr txBox="1">
            <a:spLocks/>
          </p:cNvSpPr>
          <p:nvPr/>
        </p:nvSpPr>
        <p:spPr>
          <a:xfrm>
            <a:off x="336886" y="1600200"/>
            <a:ext cx="5284966" cy="418535"/>
          </a:xfrm>
          <a:prstGeom prst="rect">
            <a:avLst/>
          </a:prstGeom>
        </p:spPr>
        <p:txBody>
          <a:bodyPr vert="horz" lIns="91440" tIns="45720" rIns="91440" bIns="45720" rtlCol="0">
            <a:normAutofit fontScale="85000" lnSpcReduction="10000"/>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274320" lvl="1" indent="0">
              <a:buFont typeface="Arial" pitchFamily="34" charset="0"/>
              <a:buNone/>
            </a:pPr>
            <a:r>
              <a:rPr lang="en-US" sz="2400" b="1">
                <a:solidFill>
                  <a:srgbClr val="00B0F0"/>
                </a:solidFill>
              </a:rPr>
              <a:t>HLAVA AD: DISCOURSE RELATIONS</a:t>
            </a:r>
            <a:endParaRPr lang="en-US" sz="2400" b="1" dirty="0">
              <a:solidFill>
                <a:srgbClr val="00B0F0"/>
              </a:solidFill>
            </a:endParaRPr>
          </a:p>
        </p:txBody>
      </p:sp>
    </p:spTree>
    <p:extLst>
      <p:ext uri="{BB962C8B-B14F-4D97-AF65-F5344CB8AC3E}">
        <p14:creationId xmlns:p14="http://schemas.microsoft.com/office/powerpoint/2010/main" val="35139406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8B0F42-FC00-D13F-F082-F734B273687F}"/>
              </a:ext>
            </a:extLst>
          </p:cNvPr>
          <p:cNvSpPr>
            <a:spLocks noGrp="1"/>
          </p:cNvSpPr>
          <p:nvPr>
            <p:ph type="title"/>
          </p:nvPr>
        </p:nvSpPr>
        <p:spPr/>
        <p:txBody>
          <a:bodyPr/>
          <a:lstStyle/>
          <a:p>
            <a:r>
              <a:rPr lang="en-US" noProof="0" dirty="0"/>
              <a:t>Human Label Variation: Hypotheses</a:t>
            </a:r>
          </a:p>
        </p:txBody>
      </p:sp>
      <p:sp>
        <p:nvSpPr>
          <p:cNvPr id="3" name="Zástupný obsah 2">
            <a:extLst>
              <a:ext uri="{FF2B5EF4-FFF2-40B4-BE49-F238E27FC236}">
                <a16:creationId xmlns:a16="http://schemas.microsoft.com/office/drawing/2014/main" id="{0F6B6717-7D8D-EE69-C481-FB628BB72B38}"/>
              </a:ext>
            </a:extLst>
          </p:cNvPr>
          <p:cNvSpPr>
            <a:spLocks noGrp="1"/>
          </p:cNvSpPr>
          <p:nvPr>
            <p:ph idx="1"/>
          </p:nvPr>
        </p:nvSpPr>
        <p:spPr/>
        <p:txBody>
          <a:bodyPr>
            <a:normAutofit fontScale="92500" lnSpcReduction="10000"/>
          </a:bodyPr>
          <a:lstStyle/>
          <a:p>
            <a:r>
              <a:rPr lang="en-US" noProof="0" dirty="0"/>
              <a:t>Language material for heuristics: </a:t>
            </a:r>
          </a:p>
          <a:p>
            <a:pPr lvl="1"/>
            <a:r>
              <a:rPr lang="en-US" noProof="0" dirty="0"/>
              <a:t>Influence of different language parameters (grammatical categories – number, person; syntax – switch of subjects between sentences, negation…)</a:t>
            </a:r>
          </a:p>
          <a:p>
            <a:pPr lvl="1"/>
            <a:r>
              <a:rPr lang="en-US" noProof="0" dirty="0"/>
              <a:t>Individual differences among annotators</a:t>
            </a:r>
          </a:p>
          <a:p>
            <a:pPr marL="0" indent="0">
              <a:buNone/>
            </a:pPr>
            <a:endParaRPr lang="en-US" noProof="0" dirty="0"/>
          </a:p>
          <a:p>
            <a:r>
              <a:rPr lang="en-US" noProof="0" dirty="0"/>
              <a:t>Coreference: </a:t>
            </a:r>
          </a:p>
          <a:p>
            <a:pPr lvl="1"/>
            <a:r>
              <a:rPr lang="en-US" noProof="0" dirty="0"/>
              <a:t>Influence of generic / specific reference of NPs</a:t>
            </a:r>
          </a:p>
          <a:p>
            <a:pPr lvl="1"/>
            <a:r>
              <a:rPr lang="en-US" noProof="0" dirty="0"/>
              <a:t>Difference between the written and spoken modes</a:t>
            </a:r>
          </a:p>
          <a:p>
            <a:pPr lvl="1"/>
            <a:r>
              <a:rPr lang="en-US" noProof="0" dirty="0"/>
              <a:t>A higher disagreement with pronominal expressions than with full NPs</a:t>
            </a:r>
          </a:p>
          <a:p>
            <a:endParaRPr lang="en-US" noProof="0" dirty="0"/>
          </a:p>
          <a:p>
            <a:r>
              <a:rPr lang="en-US" noProof="0" dirty="0"/>
              <a:t>Discourse relations:</a:t>
            </a:r>
          </a:p>
          <a:p>
            <a:pPr lvl="1"/>
            <a:r>
              <a:rPr lang="en-US" noProof="0" dirty="0"/>
              <a:t>A higher disagreement with attributive constructions</a:t>
            </a:r>
          </a:p>
          <a:p>
            <a:pPr lvl="1"/>
            <a:r>
              <a:rPr lang="en-US" noProof="0" dirty="0"/>
              <a:t>Difference between the written and spoken modes</a:t>
            </a:r>
          </a:p>
          <a:p>
            <a:pPr lvl="1"/>
            <a:r>
              <a:rPr lang="en-US" noProof="0" dirty="0"/>
              <a:t>Influence of the syntactic structure</a:t>
            </a:r>
          </a:p>
          <a:p>
            <a:endParaRPr lang="en-US" noProof="0" dirty="0"/>
          </a:p>
        </p:txBody>
      </p:sp>
    </p:spTree>
    <p:extLst>
      <p:ext uri="{BB962C8B-B14F-4D97-AF65-F5344CB8AC3E}">
        <p14:creationId xmlns:p14="http://schemas.microsoft.com/office/powerpoint/2010/main" val="9193927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B0FC0-59B4-F635-8290-E756E22925AA}"/>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62C4AAE8-5AA4-3DB2-17B5-5C48F08C4856}"/>
              </a:ext>
            </a:extLst>
          </p:cNvPr>
          <p:cNvSpPr>
            <a:spLocks noGrp="1"/>
          </p:cNvSpPr>
          <p:nvPr>
            <p:ph type="title"/>
          </p:nvPr>
        </p:nvSpPr>
        <p:spPr/>
        <p:txBody>
          <a:bodyPr/>
          <a:lstStyle/>
          <a:p>
            <a:r>
              <a:rPr lang="en-US" noProof="0" dirty="0"/>
              <a:t>Hlava Cor and Hlava AD: General Settings</a:t>
            </a:r>
          </a:p>
        </p:txBody>
      </p:sp>
      <p:sp>
        <p:nvSpPr>
          <p:cNvPr id="3" name="Zástupný obsah 2">
            <a:extLst>
              <a:ext uri="{FF2B5EF4-FFF2-40B4-BE49-F238E27FC236}">
                <a16:creationId xmlns:a16="http://schemas.microsoft.com/office/drawing/2014/main" id="{18C8608F-3678-266A-57B9-B41081FA62AF}"/>
              </a:ext>
            </a:extLst>
          </p:cNvPr>
          <p:cNvSpPr>
            <a:spLocks noGrp="1"/>
          </p:cNvSpPr>
          <p:nvPr>
            <p:ph idx="1"/>
          </p:nvPr>
        </p:nvSpPr>
        <p:spPr/>
        <p:txBody>
          <a:bodyPr>
            <a:normAutofit lnSpcReduction="10000"/>
          </a:bodyPr>
          <a:lstStyle/>
          <a:p>
            <a:r>
              <a:rPr lang="en-US" noProof="0" dirty="0"/>
              <a:t>Short text segments in Czech (from the Prague Dependency Treebank-Consolidated 2.0)</a:t>
            </a:r>
          </a:p>
          <a:p>
            <a:r>
              <a:rPr lang="cs-CZ" noProof="0" dirty="0" err="1"/>
              <a:t>Annotation</a:t>
            </a:r>
            <a:r>
              <a:rPr lang="cs-CZ" noProof="0" dirty="0"/>
              <a:t> </a:t>
            </a:r>
            <a:r>
              <a:rPr lang="cs-CZ" noProof="0" dirty="0" err="1"/>
              <a:t>tasks</a:t>
            </a:r>
            <a:r>
              <a:rPr lang="cs-CZ" noProof="0" dirty="0"/>
              <a:t>: s</a:t>
            </a:r>
            <a:r>
              <a:rPr lang="en-US" noProof="0" dirty="0" err="1"/>
              <a:t>etting</a:t>
            </a:r>
            <a:r>
              <a:rPr lang="en-US" noProof="0" dirty="0"/>
              <a:t> the antecedent (Hlava Cor) and the left discourse argument (Hlava AD)</a:t>
            </a:r>
          </a:p>
          <a:p>
            <a:r>
              <a:rPr lang="en-US" noProof="0" dirty="0"/>
              <a:t>Multiple annotations, with annotators’ comments on their decisions</a:t>
            </a:r>
          </a:p>
          <a:p>
            <a:r>
              <a:rPr lang="en-US" noProof="0" dirty="0"/>
              <a:t>Native Czech speakers (18-30 years)</a:t>
            </a:r>
          </a:p>
          <a:p>
            <a:r>
              <a:rPr lang="en-US" noProof="0" dirty="0"/>
              <a:t>Excel spreadsheet</a:t>
            </a:r>
          </a:p>
          <a:p>
            <a:endParaRPr lang="en-US" noProof="0" dirty="0"/>
          </a:p>
          <a:p>
            <a:endParaRPr lang="en-US" noProof="0" dirty="0"/>
          </a:p>
          <a:p>
            <a:endParaRPr lang="en-US" noProof="0" dirty="0"/>
          </a:p>
          <a:p>
            <a:endParaRPr lang="en-US" noProof="0" dirty="0"/>
          </a:p>
          <a:p>
            <a:pPr marL="0" indent="0">
              <a:buNone/>
            </a:pPr>
            <a:r>
              <a:rPr lang="en-US" noProof="0" dirty="0"/>
              <a:t>		</a:t>
            </a:r>
            <a:r>
              <a:rPr lang="en-US" sz="1800" noProof="0" dirty="0"/>
              <a:t>Overall Statistics for Hlava Cor and Hlava AD</a:t>
            </a:r>
          </a:p>
          <a:p>
            <a:pPr marL="0" indent="0">
              <a:buNone/>
            </a:pPr>
            <a:endParaRPr lang="en-US" noProof="0" dirty="0"/>
          </a:p>
        </p:txBody>
      </p:sp>
      <p:graphicFrame>
        <p:nvGraphicFramePr>
          <p:cNvPr id="4" name="Tabulka 3">
            <a:extLst>
              <a:ext uri="{FF2B5EF4-FFF2-40B4-BE49-F238E27FC236}">
                <a16:creationId xmlns:a16="http://schemas.microsoft.com/office/drawing/2014/main" id="{6BDD7C59-99F8-531E-9079-331BDF2177D8}"/>
              </a:ext>
            </a:extLst>
          </p:cNvPr>
          <p:cNvGraphicFramePr>
            <a:graphicFrameLocks noGrp="1"/>
          </p:cNvGraphicFramePr>
          <p:nvPr/>
        </p:nvGraphicFramePr>
        <p:xfrm>
          <a:off x="1743403" y="4491807"/>
          <a:ext cx="8127999" cy="111252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3802785384"/>
                    </a:ext>
                  </a:extLst>
                </a:gridCol>
                <a:gridCol w="2709333">
                  <a:extLst>
                    <a:ext uri="{9D8B030D-6E8A-4147-A177-3AD203B41FA5}">
                      <a16:colId xmlns:a16="http://schemas.microsoft.com/office/drawing/2014/main" val="4274515613"/>
                    </a:ext>
                  </a:extLst>
                </a:gridCol>
                <a:gridCol w="2709333">
                  <a:extLst>
                    <a:ext uri="{9D8B030D-6E8A-4147-A177-3AD203B41FA5}">
                      <a16:colId xmlns:a16="http://schemas.microsoft.com/office/drawing/2014/main" val="2528120882"/>
                    </a:ext>
                  </a:extLst>
                </a:gridCol>
              </a:tblGrid>
              <a:tr h="370840">
                <a:tc>
                  <a:txBody>
                    <a:bodyPr/>
                    <a:lstStyle/>
                    <a:p>
                      <a:r>
                        <a:rPr lang="en-US" noProof="0" dirty="0"/>
                        <a:t>Corpus Name</a:t>
                      </a:r>
                    </a:p>
                  </a:txBody>
                  <a:tcPr/>
                </a:tc>
                <a:tc>
                  <a:txBody>
                    <a:bodyPr/>
                    <a:lstStyle/>
                    <a:p>
                      <a:r>
                        <a:rPr lang="en-US" noProof="0" dirty="0"/>
                        <a:t>Number of Cases</a:t>
                      </a:r>
                    </a:p>
                  </a:txBody>
                  <a:tcPr/>
                </a:tc>
                <a:tc>
                  <a:txBody>
                    <a:bodyPr/>
                    <a:lstStyle/>
                    <a:p>
                      <a:r>
                        <a:rPr lang="en-US" noProof="0" dirty="0"/>
                        <a:t>Number of Annotators</a:t>
                      </a:r>
                    </a:p>
                  </a:txBody>
                  <a:tcPr/>
                </a:tc>
                <a:extLst>
                  <a:ext uri="{0D108BD9-81ED-4DB2-BD59-A6C34878D82A}">
                    <a16:rowId xmlns:a16="http://schemas.microsoft.com/office/drawing/2014/main" val="434685855"/>
                  </a:ext>
                </a:extLst>
              </a:tr>
              <a:tr h="370840">
                <a:tc>
                  <a:txBody>
                    <a:bodyPr/>
                    <a:lstStyle/>
                    <a:p>
                      <a:r>
                        <a:rPr lang="en-US" noProof="0" dirty="0"/>
                        <a:t>Hlava Cor</a:t>
                      </a:r>
                    </a:p>
                  </a:txBody>
                  <a:tcPr/>
                </a:tc>
                <a:tc>
                  <a:txBody>
                    <a:bodyPr/>
                    <a:lstStyle/>
                    <a:p>
                      <a:r>
                        <a:rPr lang="en-US" noProof="0" dirty="0"/>
                        <a:t>1,024</a:t>
                      </a:r>
                    </a:p>
                  </a:txBody>
                  <a:tcPr/>
                </a:tc>
                <a:tc>
                  <a:txBody>
                    <a:bodyPr/>
                    <a:lstStyle/>
                    <a:p>
                      <a:r>
                        <a:rPr lang="en-US" noProof="0" dirty="0"/>
                        <a:t>3 (2 triplets)</a:t>
                      </a:r>
                    </a:p>
                  </a:txBody>
                  <a:tcPr/>
                </a:tc>
                <a:extLst>
                  <a:ext uri="{0D108BD9-81ED-4DB2-BD59-A6C34878D82A}">
                    <a16:rowId xmlns:a16="http://schemas.microsoft.com/office/drawing/2014/main" val="1271074462"/>
                  </a:ext>
                </a:extLst>
              </a:tr>
              <a:tr h="370840">
                <a:tc>
                  <a:txBody>
                    <a:bodyPr/>
                    <a:lstStyle/>
                    <a:p>
                      <a:r>
                        <a:rPr lang="en-US" noProof="0" dirty="0"/>
                        <a:t>Hlava AD</a:t>
                      </a:r>
                    </a:p>
                  </a:txBody>
                  <a:tcPr/>
                </a:tc>
                <a:tc>
                  <a:txBody>
                    <a:bodyPr/>
                    <a:lstStyle/>
                    <a:p>
                      <a:r>
                        <a:rPr lang="en-US" noProof="0" dirty="0"/>
                        <a:t>512</a:t>
                      </a:r>
                    </a:p>
                  </a:txBody>
                  <a:tcPr/>
                </a:tc>
                <a:tc>
                  <a:txBody>
                    <a:bodyPr/>
                    <a:lstStyle/>
                    <a:p>
                      <a:r>
                        <a:rPr lang="en-US" noProof="0" dirty="0"/>
                        <a:t>5</a:t>
                      </a:r>
                    </a:p>
                  </a:txBody>
                  <a:tcPr/>
                </a:tc>
                <a:extLst>
                  <a:ext uri="{0D108BD9-81ED-4DB2-BD59-A6C34878D82A}">
                    <a16:rowId xmlns:a16="http://schemas.microsoft.com/office/drawing/2014/main" val="264925089"/>
                  </a:ext>
                </a:extLst>
              </a:tr>
            </a:tbl>
          </a:graphicData>
        </a:graphic>
      </p:graphicFrame>
    </p:spTree>
    <p:extLst>
      <p:ext uri="{BB962C8B-B14F-4D97-AF65-F5344CB8AC3E}">
        <p14:creationId xmlns:p14="http://schemas.microsoft.com/office/powerpoint/2010/main" val="35922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F65D25A-526F-5C35-24F1-85BE5FF721B7}"/>
              </a:ext>
            </a:extLst>
          </p:cNvPr>
          <p:cNvSpPr>
            <a:spLocks noGrp="1"/>
          </p:cNvSpPr>
          <p:nvPr>
            <p:ph type="title"/>
          </p:nvPr>
        </p:nvSpPr>
        <p:spPr>
          <a:xfrm>
            <a:off x="609600" y="341376"/>
            <a:ext cx="10972800" cy="990600"/>
          </a:xfrm>
        </p:spPr>
        <p:txBody>
          <a:bodyPr>
            <a:noAutofit/>
          </a:bodyPr>
          <a:lstStyle/>
          <a:p>
            <a:r>
              <a:rPr lang="en-US" sz="3200" noProof="0" dirty="0"/>
              <a:t>Human Label Variation in Coreference (Hlava Cor): Annotation Process</a:t>
            </a:r>
          </a:p>
        </p:txBody>
      </p:sp>
      <p:sp>
        <p:nvSpPr>
          <p:cNvPr id="3" name="Zástupný obsah 2">
            <a:extLst>
              <a:ext uri="{FF2B5EF4-FFF2-40B4-BE49-F238E27FC236}">
                <a16:creationId xmlns:a16="http://schemas.microsoft.com/office/drawing/2014/main" id="{F7807FBE-ED1C-374D-7D9C-A9BA92CF07E4}"/>
              </a:ext>
            </a:extLst>
          </p:cNvPr>
          <p:cNvSpPr>
            <a:spLocks noGrp="1"/>
          </p:cNvSpPr>
          <p:nvPr>
            <p:ph idx="1"/>
          </p:nvPr>
        </p:nvSpPr>
        <p:spPr>
          <a:xfrm>
            <a:off x="609600" y="1298448"/>
            <a:ext cx="10972800" cy="822960"/>
          </a:xfrm>
        </p:spPr>
        <p:txBody>
          <a:bodyPr/>
          <a:lstStyle/>
          <a:p>
            <a:r>
              <a:rPr lang="en-US" noProof="0" dirty="0"/>
              <a:t>Distant context – Adjacent context – Sentence – </a:t>
            </a:r>
            <a:r>
              <a:rPr lang="en-US" noProof="0" dirty="0">
                <a:solidFill>
                  <a:srgbClr val="00B0F0"/>
                </a:solidFill>
              </a:rPr>
              <a:t>Antecedent – Context needed (0/1/2) – Free-text comment</a:t>
            </a:r>
          </a:p>
        </p:txBody>
      </p:sp>
      <p:graphicFrame>
        <p:nvGraphicFramePr>
          <p:cNvPr id="4" name="Tabulka 3">
            <a:extLst>
              <a:ext uri="{FF2B5EF4-FFF2-40B4-BE49-F238E27FC236}">
                <a16:creationId xmlns:a16="http://schemas.microsoft.com/office/drawing/2014/main" id="{68F54075-A4B4-CDF9-E6EC-F4428044E29D}"/>
              </a:ext>
            </a:extLst>
          </p:cNvPr>
          <p:cNvGraphicFramePr>
            <a:graphicFrameLocks noGrp="1"/>
          </p:cNvGraphicFramePr>
          <p:nvPr/>
        </p:nvGraphicFramePr>
        <p:xfrm>
          <a:off x="609600" y="2153122"/>
          <a:ext cx="10972800" cy="4450080"/>
        </p:xfrm>
        <a:graphic>
          <a:graphicData uri="http://schemas.openxmlformats.org/drawingml/2006/table">
            <a:tbl>
              <a:tblPr firstRow="1" bandRow="1">
                <a:tableStyleId>{5C22544A-7EE6-4342-B048-85BDC9FD1C3A}</a:tableStyleId>
              </a:tblPr>
              <a:tblGrid>
                <a:gridCol w="3112168">
                  <a:extLst>
                    <a:ext uri="{9D8B030D-6E8A-4147-A177-3AD203B41FA5}">
                      <a16:colId xmlns:a16="http://schemas.microsoft.com/office/drawing/2014/main" val="2638122405"/>
                    </a:ext>
                  </a:extLst>
                </a:gridCol>
                <a:gridCol w="1772653">
                  <a:extLst>
                    <a:ext uri="{9D8B030D-6E8A-4147-A177-3AD203B41FA5}">
                      <a16:colId xmlns:a16="http://schemas.microsoft.com/office/drawing/2014/main" val="4195044763"/>
                    </a:ext>
                  </a:extLst>
                </a:gridCol>
                <a:gridCol w="906379">
                  <a:extLst>
                    <a:ext uri="{9D8B030D-6E8A-4147-A177-3AD203B41FA5}">
                      <a16:colId xmlns:a16="http://schemas.microsoft.com/office/drawing/2014/main" val="954794081"/>
                    </a:ext>
                  </a:extLst>
                </a:gridCol>
                <a:gridCol w="2253916">
                  <a:extLst>
                    <a:ext uri="{9D8B030D-6E8A-4147-A177-3AD203B41FA5}">
                      <a16:colId xmlns:a16="http://schemas.microsoft.com/office/drawing/2014/main" val="3978754064"/>
                    </a:ext>
                  </a:extLst>
                </a:gridCol>
                <a:gridCol w="1098884">
                  <a:extLst>
                    <a:ext uri="{9D8B030D-6E8A-4147-A177-3AD203B41FA5}">
                      <a16:colId xmlns:a16="http://schemas.microsoft.com/office/drawing/2014/main" val="2270819737"/>
                    </a:ext>
                  </a:extLst>
                </a:gridCol>
                <a:gridCol w="1828800">
                  <a:extLst>
                    <a:ext uri="{9D8B030D-6E8A-4147-A177-3AD203B41FA5}">
                      <a16:colId xmlns:a16="http://schemas.microsoft.com/office/drawing/2014/main" val="2214804236"/>
                    </a:ext>
                  </a:extLst>
                </a:gridCol>
              </a:tblGrid>
              <a:tr h="370840">
                <a:tc>
                  <a:txBody>
                    <a:bodyPr/>
                    <a:lstStyle/>
                    <a:p>
                      <a:r>
                        <a:rPr lang="en-US" sz="1400" noProof="0" dirty="0"/>
                        <a:t>Adjacent Context</a:t>
                      </a:r>
                    </a:p>
                  </a:txBody>
                  <a:tcPr/>
                </a:tc>
                <a:tc>
                  <a:txBody>
                    <a:bodyPr/>
                    <a:lstStyle/>
                    <a:p>
                      <a:r>
                        <a:rPr lang="en-US" sz="1400" noProof="0" dirty="0"/>
                        <a:t>Sentence</a:t>
                      </a:r>
                    </a:p>
                  </a:txBody>
                  <a:tcPr/>
                </a:tc>
                <a:tc>
                  <a:txBody>
                    <a:bodyPr/>
                    <a:lstStyle/>
                    <a:p>
                      <a:r>
                        <a:rPr lang="en-US" sz="1400" b="1" kern="1200" noProof="0" dirty="0">
                          <a:solidFill>
                            <a:schemeClr val="lt1"/>
                          </a:solidFill>
                          <a:latin typeface="+mn-lt"/>
                          <a:ea typeface="+mn-ea"/>
                          <a:cs typeface="+mn-cs"/>
                        </a:rPr>
                        <a:t>ANN1 ante</a:t>
                      </a:r>
                    </a:p>
                  </a:txBody>
                  <a:tcPr/>
                </a:tc>
                <a:tc>
                  <a:txBody>
                    <a:bodyPr/>
                    <a:lstStyle/>
                    <a:p>
                      <a:r>
                        <a:rPr lang="en-US" sz="1400" noProof="0" dirty="0"/>
                        <a:t>ANN1 comment</a:t>
                      </a:r>
                    </a:p>
                  </a:txBody>
                  <a:tcPr/>
                </a:tc>
                <a:tc>
                  <a:txBody>
                    <a:bodyPr/>
                    <a:lstStyle/>
                    <a:p>
                      <a:r>
                        <a:rPr lang="en-US" sz="1400" noProof="0" dirty="0"/>
                        <a:t>ANN2 ante</a:t>
                      </a:r>
                    </a:p>
                  </a:txBody>
                  <a:tcPr/>
                </a:tc>
                <a:tc>
                  <a:txBody>
                    <a:bodyPr/>
                    <a:lstStyle/>
                    <a:p>
                      <a:r>
                        <a:rPr lang="en-US" sz="1400" noProof="0" dirty="0"/>
                        <a:t>ANN2 comment</a:t>
                      </a:r>
                    </a:p>
                  </a:txBody>
                  <a:tcPr/>
                </a:tc>
                <a:extLst>
                  <a:ext uri="{0D108BD9-81ED-4DB2-BD59-A6C34878D82A}">
                    <a16:rowId xmlns:a16="http://schemas.microsoft.com/office/drawing/2014/main" val="205644663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noProof="0" dirty="0">
                          <a:solidFill>
                            <a:schemeClr val="dk1"/>
                          </a:solidFill>
                          <a:effectLst/>
                          <a:latin typeface="+mn-lt"/>
                          <a:ea typeface="+mn-ea"/>
                          <a:cs typeface="+mn-cs"/>
                        </a:rPr>
                        <a:t>The company Renault Czech Republic provided us with a version featuring a turbo diesel engine, designated RT, for an editorial test. Although we mentioned at the beginning who this </a:t>
                      </a:r>
                      <a:r>
                        <a:rPr lang="en-US" sz="1400" kern="1200" noProof="0" dirty="0">
                          <a:solidFill>
                            <a:srgbClr val="FF0000"/>
                          </a:solidFill>
                          <a:effectLst/>
                          <a:latin typeface="+mn-lt"/>
                          <a:ea typeface="+mn-ea"/>
                          <a:cs typeface="+mn-cs"/>
                        </a:rPr>
                        <a:t>car [ANN1]</a:t>
                      </a:r>
                      <a:r>
                        <a:rPr lang="en-US" sz="1400" kern="1200" noProof="0" dirty="0">
                          <a:solidFill>
                            <a:schemeClr val="dk1"/>
                          </a:solidFill>
                          <a:effectLst/>
                          <a:latin typeface="+mn-lt"/>
                          <a:ea typeface="+mn-ea"/>
                          <a:cs typeface="+mn-cs"/>
                        </a:rPr>
                        <a:t> can primarily be recommended to, we hope that potential buyers from the category of “young families with several children” will not hold it against us if we do not reveal where to get the required 969,820 crowns. In the case of the tested </a:t>
                      </a:r>
                      <a:r>
                        <a:rPr lang="en-US" sz="1400" kern="1200" noProof="0" dirty="0">
                          <a:solidFill>
                            <a:srgbClr val="FF0000"/>
                          </a:solidFill>
                          <a:effectLst/>
                          <a:latin typeface="+mn-lt"/>
                          <a:ea typeface="+mn-ea"/>
                          <a:cs typeface="+mn-cs"/>
                        </a:rPr>
                        <a:t>car [ANN2]</a:t>
                      </a:r>
                      <a:r>
                        <a:rPr lang="en-US" sz="1400" kern="1200" noProof="0" dirty="0">
                          <a:solidFill>
                            <a:schemeClr val="dk1"/>
                          </a:solidFill>
                          <a:effectLst/>
                          <a:latin typeface="+mn-lt"/>
                          <a:ea typeface="+mn-ea"/>
                          <a:cs typeface="+mn-cs"/>
                        </a:rPr>
                        <a:t>, additionally equipped with two sunroofs, a car radio with steering-wheel controls, and metallic paint, the price increases by more than 66,000 crowns.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noProof="0" dirty="0">
                          <a:solidFill>
                            <a:schemeClr val="dk1"/>
                          </a:solidFill>
                          <a:effectLst/>
                          <a:latin typeface="+mn-lt"/>
                          <a:ea typeface="+mn-ea"/>
                          <a:cs typeface="+mn-cs"/>
                        </a:rPr>
                        <a:t>However, let us turn to the </a:t>
                      </a:r>
                      <a:r>
                        <a:rPr lang="en-US" sz="1400" b="1" kern="1200" noProof="0" dirty="0">
                          <a:solidFill>
                            <a:srgbClr val="0070C0"/>
                          </a:solidFill>
                          <a:effectLst/>
                          <a:latin typeface="+mn-lt"/>
                          <a:ea typeface="+mn-ea"/>
                          <a:cs typeface="+mn-cs"/>
                        </a:rPr>
                        <a:t>vehicle </a:t>
                      </a:r>
                      <a:r>
                        <a:rPr lang="en-US" sz="1400" kern="1200" noProof="0" dirty="0">
                          <a:solidFill>
                            <a:schemeClr val="dk1"/>
                          </a:solidFill>
                          <a:effectLst/>
                          <a:latin typeface="+mn-lt"/>
                          <a:ea typeface="+mn-ea"/>
                          <a:cs typeface="+mn-cs"/>
                        </a:rPr>
                        <a:t>itself, since driving it is really worth the experience.</a:t>
                      </a:r>
                    </a:p>
                    <a:p>
                      <a:endParaRPr lang="en-US" sz="1400" noProof="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noProof="0" dirty="0" err="1">
                          <a:solidFill>
                            <a:schemeClr val="dk1"/>
                          </a:solidFill>
                          <a:effectLst/>
                          <a:latin typeface="+mn-lt"/>
                          <a:ea typeface="+mn-ea"/>
                          <a:cs typeface="+mn-cs"/>
                        </a:rPr>
                        <a:t>vůz</a:t>
                      </a:r>
                      <a:r>
                        <a:rPr lang="en-US" sz="1400" kern="1200" noProof="0" dirty="0">
                          <a:solidFill>
                            <a:schemeClr val="dk1"/>
                          </a:solidFill>
                          <a:effectLst/>
                          <a:latin typeface="+mn-lt"/>
                          <a:ea typeface="+mn-ea"/>
                          <a:cs typeface="+mn-cs"/>
                        </a:rPr>
                        <a:t> ‘car’</a:t>
                      </a:r>
                    </a:p>
                    <a:p>
                      <a:endParaRPr lang="en-US" sz="1400" noProof="0" dirty="0"/>
                    </a:p>
                  </a:txBody>
                  <a:tcPr/>
                </a:tc>
                <a:tc>
                  <a:txBody>
                    <a:bodyPr/>
                    <a:lstStyle/>
                    <a:p>
                      <a:r>
                        <a:rPr lang="en-US" sz="1400" kern="1200" noProof="0" dirty="0">
                          <a:solidFill>
                            <a:schemeClr val="dk1"/>
                          </a:solidFill>
                          <a:effectLst/>
                          <a:latin typeface="+mn-lt"/>
                          <a:ea typeface="+mn-ea"/>
                          <a:cs typeface="+mn-cs"/>
                        </a:rPr>
                        <a:t>Does not refer to the specifically described model that the journalist was driving, but rather to the vehicle in general.</a:t>
                      </a:r>
                      <a:endParaRPr lang="en-US" sz="1400" noProof="0" dirty="0"/>
                    </a:p>
                  </a:txBody>
                  <a:tcPr/>
                </a:tc>
                <a:tc>
                  <a:txBody>
                    <a:bodyPr/>
                    <a:lstStyle/>
                    <a:p>
                      <a:r>
                        <a:rPr lang="en-US" sz="1400" noProof="0" dirty="0" err="1"/>
                        <a:t>vozu</a:t>
                      </a:r>
                      <a:r>
                        <a:rPr lang="en-US" sz="1400" noProof="0" dirty="0"/>
                        <a:t> ‘car’ (genitive)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noProof="0" dirty="0"/>
                        <a:t>Both expressions refer to the same entity.</a:t>
                      </a:r>
                    </a:p>
                    <a:p>
                      <a:endParaRPr lang="en-US" sz="1400" noProof="0" dirty="0"/>
                    </a:p>
                  </a:txBody>
                  <a:tcPr/>
                </a:tc>
                <a:extLst>
                  <a:ext uri="{0D108BD9-81ED-4DB2-BD59-A6C34878D82A}">
                    <a16:rowId xmlns:a16="http://schemas.microsoft.com/office/drawing/2014/main" val="3313202488"/>
                  </a:ext>
                </a:extLst>
              </a:tr>
            </a:tbl>
          </a:graphicData>
        </a:graphic>
      </p:graphicFrame>
    </p:spTree>
    <p:extLst>
      <p:ext uri="{BB962C8B-B14F-4D97-AF65-F5344CB8AC3E}">
        <p14:creationId xmlns:p14="http://schemas.microsoft.com/office/powerpoint/2010/main" val="22043290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2938F4E-7033-EA1C-79AF-18649E62BE01}"/>
              </a:ext>
            </a:extLst>
          </p:cNvPr>
          <p:cNvSpPr>
            <a:spLocks noGrp="1"/>
          </p:cNvSpPr>
          <p:nvPr>
            <p:ph type="title"/>
          </p:nvPr>
        </p:nvSpPr>
        <p:spPr/>
        <p:txBody>
          <a:bodyPr/>
          <a:lstStyle/>
          <a:p>
            <a:r>
              <a:rPr lang="en-US" noProof="0" dirty="0"/>
              <a:t>Hlava Cor – results</a:t>
            </a:r>
            <a:r>
              <a:rPr lang="cs-CZ" noProof="0" dirty="0"/>
              <a:t> </a:t>
            </a:r>
            <a:r>
              <a:rPr lang="cs-CZ" noProof="0" dirty="0" err="1"/>
              <a:t>of</a:t>
            </a:r>
            <a:r>
              <a:rPr lang="cs-CZ" noProof="0" dirty="0"/>
              <a:t> </a:t>
            </a:r>
            <a:r>
              <a:rPr lang="cs-CZ" noProof="0" dirty="0" err="1"/>
              <a:t>the</a:t>
            </a:r>
            <a:r>
              <a:rPr lang="cs-CZ" noProof="0" dirty="0"/>
              <a:t> </a:t>
            </a:r>
            <a:r>
              <a:rPr lang="cs-CZ" noProof="0" dirty="0" err="1"/>
              <a:t>formal</a:t>
            </a:r>
            <a:r>
              <a:rPr lang="cs-CZ" noProof="0" dirty="0"/>
              <a:t> </a:t>
            </a:r>
            <a:r>
              <a:rPr lang="cs-CZ" noProof="0" dirty="0" err="1"/>
              <a:t>annotation</a:t>
            </a:r>
            <a:r>
              <a:rPr lang="en-US" noProof="0" dirty="0"/>
              <a:t> </a:t>
            </a:r>
          </a:p>
        </p:txBody>
      </p:sp>
      <p:sp>
        <p:nvSpPr>
          <p:cNvPr id="3" name="Zástupný obsah 2">
            <a:extLst>
              <a:ext uri="{FF2B5EF4-FFF2-40B4-BE49-F238E27FC236}">
                <a16:creationId xmlns:a16="http://schemas.microsoft.com/office/drawing/2014/main" id="{AB21643C-FF52-7F70-24CA-22DEFE51D3D1}"/>
              </a:ext>
            </a:extLst>
          </p:cNvPr>
          <p:cNvSpPr>
            <a:spLocks noGrp="1"/>
          </p:cNvSpPr>
          <p:nvPr>
            <p:ph idx="1"/>
          </p:nvPr>
        </p:nvSpPr>
        <p:spPr>
          <a:xfrm>
            <a:off x="609600" y="1600200"/>
            <a:ext cx="10972800" cy="1828800"/>
          </a:xfrm>
        </p:spPr>
        <p:txBody>
          <a:bodyPr>
            <a:normAutofit/>
          </a:bodyPr>
          <a:lstStyle/>
          <a:p>
            <a:r>
              <a:rPr lang="en-US" sz="1800" noProof="0" dirty="0"/>
              <a:t>Similar IAA for generic and specific coreference (45%, 48% respectively)</a:t>
            </a:r>
          </a:p>
          <a:p>
            <a:r>
              <a:rPr lang="en-US" sz="1800" noProof="0" dirty="0"/>
              <a:t>Grammatical form (full NP / </a:t>
            </a:r>
            <a:r>
              <a:rPr lang="en-US" sz="1800" i="1" noProof="0" dirty="0"/>
              <a:t>to</a:t>
            </a:r>
            <a:r>
              <a:rPr lang="en-US" sz="1800" noProof="0" dirty="0"/>
              <a:t> ‘it’/ </a:t>
            </a:r>
            <a:r>
              <a:rPr lang="en-US" sz="1800" i="1" noProof="0" dirty="0"/>
              <a:t>tam</a:t>
            </a:r>
            <a:r>
              <a:rPr lang="en-US" sz="1800" noProof="0" dirty="0"/>
              <a:t> ‘there’): the lowest agreement with </a:t>
            </a:r>
            <a:r>
              <a:rPr lang="en-US" sz="1800" i="1" noProof="0" dirty="0"/>
              <a:t>to</a:t>
            </a:r>
            <a:r>
              <a:rPr lang="en-US" sz="1800" noProof="0" dirty="0"/>
              <a:t> ‘it’ (possible reference to text segments)</a:t>
            </a:r>
          </a:p>
          <a:p>
            <a:r>
              <a:rPr lang="en-US" sz="1800" noProof="0" dirty="0"/>
              <a:t>A slightly higher agreement in the spoken data than in the written data</a:t>
            </a:r>
          </a:p>
          <a:p>
            <a:r>
              <a:rPr lang="en-US" sz="1800" noProof="0" dirty="0"/>
              <a:t>Disagreement of models can be used for the search of ambiguous cases</a:t>
            </a:r>
          </a:p>
        </p:txBody>
      </p:sp>
      <p:graphicFrame>
        <p:nvGraphicFramePr>
          <p:cNvPr id="4" name="Tabulka 3">
            <a:extLst>
              <a:ext uri="{FF2B5EF4-FFF2-40B4-BE49-F238E27FC236}">
                <a16:creationId xmlns:a16="http://schemas.microsoft.com/office/drawing/2014/main" id="{937408E9-361A-EC96-71D1-1A1103078A5A}"/>
              </a:ext>
            </a:extLst>
          </p:cNvPr>
          <p:cNvGraphicFramePr>
            <a:graphicFrameLocks noGrp="1"/>
          </p:cNvGraphicFramePr>
          <p:nvPr/>
        </p:nvGraphicFramePr>
        <p:xfrm>
          <a:off x="1124712" y="3592808"/>
          <a:ext cx="9035286" cy="1854200"/>
        </p:xfrm>
        <a:graphic>
          <a:graphicData uri="http://schemas.openxmlformats.org/drawingml/2006/table">
            <a:tbl>
              <a:tblPr firstRow="1" bandRow="1">
                <a:tableStyleId>{5C22544A-7EE6-4342-B048-85BDC9FD1C3A}</a:tableStyleId>
              </a:tblPr>
              <a:tblGrid>
                <a:gridCol w="3011762">
                  <a:extLst>
                    <a:ext uri="{9D8B030D-6E8A-4147-A177-3AD203B41FA5}">
                      <a16:colId xmlns:a16="http://schemas.microsoft.com/office/drawing/2014/main" val="137594883"/>
                    </a:ext>
                  </a:extLst>
                </a:gridCol>
                <a:gridCol w="3011762">
                  <a:extLst>
                    <a:ext uri="{9D8B030D-6E8A-4147-A177-3AD203B41FA5}">
                      <a16:colId xmlns:a16="http://schemas.microsoft.com/office/drawing/2014/main" val="1604805804"/>
                    </a:ext>
                  </a:extLst>
                </a:gridCol>
                <a:gridCol w="3011762">
                  <a:extLst>
                    <a:ext uri="{9D8B030D-6E8A-4147-A177-3AD203B41FA5}">
                      <a16:colId xmlns:a16="http://schemas.microsoft.com/office/drawing/2014/main" val="4282090550"/>
                    </a:ext>
                  </a:extLst>
                </a:gridCol>
              </a:tblGrid>
              <a:tr h="370840">
                <a:tc>
                  <a:txBody>
                    <a:bodyPr/>
                    <a:lstStyle/>
                    <a:p>
                      <a:r>
                        <a:rPr lang="en-US" noProof="0" dirty="0"/>
                        <a:t>Choice Type</a:t>
                      </a:r>
                    </a:p>
                  </a:txBody>
                  <a:tcPr/>
                </a:tc>
                <a:tc>
                  <a:txBody>
                    <a:bodyPr/>
                    <a:lstStyle/>
                    <a:p>
                      <a:r>
                        <a:rPr lang="en-US" noProof="0" dirty="0"/>
                        <a:t>Agreement Level</a:t>
                      </a:r>
                    </a:p>
                  </a:txBody>
                  <a:tcPr/>
                </a:tc>
                <a:tc>
                  <a:txBody>
                    <a:bodyPr/>
                    <a:lstStyle/>
                    <a:p>
                      <a:r>
                        <a:rPr lang="en-US" noProof="0" dirty="0"/>
                        <a:t>Cases</a:t>
                      </a:r>
                    </a:p>
                  </a:txBody>
                  <a:tcPr/>
                </a:tc>
                <a:extLst>
                  <a:ext uri="{0D108BD9-81ED-4DB2-BD59-A6C34878D82A}">
                    <a16:rowId xmlns:a16="http://schemas.microsoft.com/office/drawing/2014/main" val="3897911471"/>
                  </a:ext>
                </a:extLst>
              </a:tr>
              <a:tr h="370840">
                <a:tc>
                  <a:txBody>
                    <a:bodyPr/>
                    <a:lstStyle/>
                    <a:p>
                      <a:r>
                        <a:rPr lang="en-US" noProof="0" dirty="0"/>
                        <a:t>One choice</a:t>
                      </a:r>
                    </a:p>
                  </a:txBody>
                  <a:tcPr/>
                </a:tc>
                <a:tc>
                  <a:txBody>
                    <a:bodyPr/>
                    <a:lstStyle/>
                    <a:p>
                      <a:r>
                        <a:rPr lang="en-US" noProof="0" dirty="0"/>
                        <a:t>Full (3/3)</a:t>
                      </a:r>
                    </a:p>
                  </a:txBody>
                  <a:tcPr/>
                </a:tc>
                <a:tc>
                  <a:txBody>
                    <a:bodyPr/>
                    <a:lstStyle/>
                    <a:p>
                      <a:r>
                        <a:rPr lang="en-US" noProof="0" dirty="0"/>
                        <a:t>503</a:t>
                      </a:r>
                    </a:p>
                  </a:txBody>
                  <a:tcPr/>
                </a:tc>
                <a:extLst>
                  <a:ext uri="{0D108BD9-81ED-4DB2-BD59-A6C34878D82A}">
                    <a16:rowId xmlns:a16="http://schemas.microsoft.com/office/drawing/2014/main" val="846543179"/>
                  </a:ext>
                </a:extLst>
              </a:tr>
              <a:tr h="370840">
                <a:tc>
                  <a:txBody>
                    <a:bodyPr/>
                    <a:lstStyle/>
                    <a:p>
                      <a:r>
                        <a:rPr lang="en-US" noProof="0" dirty="0"/>
                        <a:t>Two different antecedents</a:t>
                      </a:r>
                    </a:p>
                  </a:txBody>
                  <a:tcPr/>
                </a:tc>
                <a:tc>
                  <a:txBody>
                    <a:bodyPr/>
                    <a:lstStyle/>
                    <a:p>
                      <a:r>
                        <a:rPr lang="en-US" noProof="0" dirty="0"/>
                        <a:t>Partial (2/3)</a:t>
                      </a:r>
                    </a:p>
                  </a:txBody>
                  <a:tcPr/>
                </a:tc>
                <a:tc>
                  <a:txBody>
                    <a:bodyPr/>
                    <a:lstStyle/>
                    <a:p>
                      <a:r>
                        <a:rPr lang="en-US" noProof="0" dirty="0"/>
                        <a:t>351</a:t>
                      </a:r>
                    </a:p>
                  </a:txBody>
                  <a:tcPr/>
                </a:tc>
                <a:extLst>
                  <a:ext uri="{0D108BD9-81ED-4DB2-BD59-A6C34878D82A}">
                    <a16:rowId xmlns:a16="http://schemas.microsoft.com/office/drawing/2014/main" val="2683118010"/>
                  </a:ext>
                </a:extLst>
              </a:tr>
              <a:tr h="370840">
                <a:tc>
                  <a:txBody>
                    <a:bodyPr/>
                    <a:lstStyle/>
                    <a:p>
                      <a:r>
                        <a:rPr lang="en-US" noProof="0" dirty="0"/>
                        <a:t>Three different antecedents</a:t>
                      </a:r>
                    </a:p>
                  </a:txBody>
                  <a:tcPr/>
                </a:tc>
                <a:tc>
                  <a:txBody>
                    <a:bodyPr/>
                    <a:lstStyle/>
                    <a:p>
                      <a:r>
                        <a:rPr lang="en-US" noProof="0" dirty="0"/>
                        <a:t>No agreement (1/3)</a:t>
                      </a:r>
                    </a:p>
                  </a:txBody>
                  <a:tcPr/>
                </a:tc>
                <a:tc>
                  <a:txBody>
                    <a:bodyPr/>
                    <a:lstStyle/>
                    <a:p>
                      <a:r>
                        <a:rPr lang="en-US" noProof="0" dirty="0"/>
                        <a:t>170</a:t>
                      </a:r>
                    </a:p>
                  </a:txBody>
                  <a:tcPr/>
                </a:tc>
                <a:extLst>
                  <a:ext uri="{0D108BD9-81ED-4DB2-BD59-A6C34878D82A}">
                    <a16:rowId xmlns:a16="http://schemas.microsoft.com/office/drawing/2014/main" val="1059573415"/>
                  </a:ext>
                </a:extLst>
              </a:tr>
              <a:tr h="370840">
                <a:tc>
                  <a:txBody>
                    <a:bodyPr/>
                    <a:lstStyle/>
                    <a:p>
                      <a:r>
                        <a:rPr lang="en-US" noProof="0" dirty="0"/>
                        <a:t>Total annotated choices</a:t>
                      </a:r>
                    </a:p>
                  </a:txBody>
                  <a:tcPr/>
                </a:tc>
                <a:tc>
                  <a:txBody>
                    <a:bodyPr/>
                    <a:lstStyle/>
                    <a:p>
                      <a:endParaRPr lang="en-US" noProof="0" dirty="0"/>
                    </a:p>
                  </a:txBody>
                  <a:tcPr/>
                </a:tc>
                <a:tc>
                  <a:txBody>
                    <a:bodyPr/>
                    <a:lstStyle/>
                    <a:p>
                      <a:r>
                        <a:rPr lang="en-US" noProof="0" dirty="0"/>
                        <a:t>1,024</a:t>
                      </a:r>
                    </a:p>
                  </a:txBody>
                  <a:tcPr/>
                </a:tc>
                <a:extLst>
                  <a:ext uri="{0D108BD9-81ED-4DB2-BD59-A6C34878D82A}">
                    <a16:rowId xmlns:a16="http://schemas.microsoft.com/office/drawing/2014/main" val="2592990967"/>
                  </a:ext>
                </a:extLst>
              </a:tr>
            </a:tbl>
          </a:graphicData>
        </a:graphic>
      </p:graphicFrame>
      <p:sp>
        <p:nvSpPr>
          <p:cNvPr id="5" name="Zástupný obsah 2">
            <a:extLst>
              <a:ext uri="{FF2B5EF4-FFF2-40B4-BE49-F238E27FC236}">
                <a16:creationId xmlns:a16="http://schemas.microsoft.com/office/drawing/2014/main" id="{1FD72C32-1253-523E-5A06-8C0301BA2CB8}"/>
              </a:ext>
            </a:extLst>
          </p:cNvPr>
          <p:cNvSpPr txBox="1">
            <a:spLocks/>
          </p:cNvSpPr>
          <p:nvPr/>
        </p:nvSpPr>
        <p:spPr>
          <a:xfrm>
            <a:off x="1082040" y="5638800"/>
            <a:ext cx="10972800" cy="688848"/>
          </a:xfrm>
          <a:prstGeom prst="rect">
            <a:avLst/>
          </a:prstGeom>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en-US" sz="1800" noProof="0" dirty="0"/>
              <a:t>Distribution of coreference choices by annotator agreement (absolute numbers)</a:t>
            </a:r>
          </a:p>
        </p:txBody>
      </p:sp>
    </p:spTree>
    <p:extLst>
      <p:ext uri="{BB962C8B-B14F-4D97-AF65-F5344CB8AC3E}">
        <p14:creationId xmlns:p14="http://schemas.microsoft.com/office/powerpoint/2010/main" val="38107738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3721CEE-B1F7-408A-3BA6-0F0A458ACB3D}"/>
              </a:ext>
            </a:extLst>
          </p:cNvPr>
          <p:cNvSpPr>
            <a:spLocks noGrp="1"/>
          </p:cNvSpPr>
          <p:nvPr>
            <p:ph type="title"/>
          </p:nvPr>
        </p:nvSpPr>
        <p:spPr/>
        <p:txBody>
          <a:bodyPr>
            <a:normAutofit/>
          </a:bodyPr>
          <a:lstStyle/>
          <a:p>
            <a:r>
              <a:rPr lang="en-US" noProof="0" dirty="0"/>
              <a:t>Hlava Cor – annotators’ comments</a:t>
            </a:r>
            <a:endParaRPr lang="en-US" noProof="0" dirty="0">
              <a:solidFill>
                <a:srgbClr val="FF0000"/>
              </a:solidFill>
            </a:endParaRPr>
          </a:p>
        </p:txBody>
      </p:sp>
      <p:sp>
        <p:nvSpPr>
          <p:cNvPr id="3" name="Zástupný obsah 2">
            <a:extLst>
              <a:ext uri="{FF2B5EF4-FFF2-40B4-BE49-F238E27FC236}">
                <a16:creationId xmlns:a16="http://schemas.microsoft.com/office/drawing/2014/main" id="{3BF134D5-EE73-228E-BF51-4894DCD166B6}"/>
              </a:ext>
            </a:extLst>
          </p:cNvPr>
          <p:cNvSpPr>
            <a:spLocks noGrp="1"/>
          </p:cNvSpPr>
          <p:nvPr>
            <p:ph idx="1"/>
          </p:nvPr>
        </p:nvSpPr>
        <p:spPr/>
        <p:txBody>
          <a:bodyPr/>
          <a:lstStyle/>
          <a:p>
            <a:pPr marL="274320" lvl="1" indent="0">
              <a:buNone/>
            </a:pPr>
            <a:r>
              <a:rPr lang="en-US" b="1" noProof="0" dirty="0"/>
              <a:t>Main reasons for disagreement in the comments</a:t>
            </a:r>
          </a:p>
          <a:p>
            <a:pPr lvl="1"/>
            <a:r>
              <a:rPr lang="en-US" noProof="0" dirty="0"/>
              <a:t>Scale: full agreement of comments – a clear language ambiguity</a:t>
            </a:r>
          </a:p>
          <a:p>
            <a:pPr lvl="1"/>
            <a:r>
              <a:rPr lang="en-US" noProof="0" dirty="0"/>
              <a:t>Differences in the extent of antecedents (e.g., including some specifications)</a:t>
            </a:r>
          </a:p>
          <a:p>
            <a:pPr lvl="1"/>
            <a:r>
              <a:rPr lang="en-US" noProof="0" dirty="0"/>
              <a:t>Type of reference (generic vs. specific, singular vs. plural)</a:t>
            </a:r>
          </a:p>
          <a:p>
            <a:pPr lvl="1"/>
            <a:r>
              <a:rPr lang="en-US" noProof="0" dirty="0"/>
              <a:t>Individual annotators’ comprehension: level of attention to detail</a:t>
            </a:r>
          </a:p>
          <a:p>
            <a:pPr marL="274320" lvl="1" indent="0">
              <a:buNone/>
            </a:pPr>
            <a:endParaRPr lang="en-US" noProof="0" dirty="0"/>
          </a:p>
          <a:p>
            <a:pPr marL="274320" lvl="1" indent="0">
              <a:buNone/>
            </a:pPr>
            <a:r>
              <a:rPr lang="en-US" b="1" noProof="0" dirty="0"/>
              <a:t>Features influencing the (dis)agreement:</a:t>
            </a:r>
          </a:p>
          <a:p>
            <a:pPr marL="274320" lvl="1" indent="0">
              <a:buNone/>
            </a:pPr>
            <a:r>
              <a:rPr lang="en-US" b="1" noProof="0" dirty="0"/>
              <a:t>Agreement					Disagreement</a:t>
            </a:r>
          </a:p>
          <a:p>
            <a:pPr marL="274320" lvl="1" indent="0">
              <a:buNone/>
            </a:pPr>
            <a:r>
              <a:rPr lang="en-US" noProof="0" dirty="0"/>
              <a:t>proximity of the antecedent 			</a:t>
            </a:r>
            <a:r>
              <a:rPr lang="en-US" noProof="0" dirty="0" err="1"/>
              <a:t>overal</a:t>
            </a:r>
            <a:r>
              <a:rPr lang="en-US" noProof="0" dirty="0"/>
              <a:t> vagueness of the text</a:t>
            </a:r>
          </a:p>
          <a:p>
            <a:pPr marL="274320" lvl="1" indent="0">
              <a:buNone/>
            </a:pPr>
            <a:r>
              <a:rPr lang="en-US" noProof="0" dirty="0"/>
              <a:t>presence of a demonstrative pronoun		word order</a:t>
            </a:r>
          </a:p>
          <a:p>
            <a:pPr marL="274320" lvl="1" indent="0">
              <a:buNone/>
            </a:pPr>
            <a:r>
              <a:rPr lang="en-US" noProof="0" dirty="0"/>
              <a:t>						lexical properties of noun phrases</a:t>
            </a:r>
          </a:p>
          <a:p>
            <a:pPr marL="274320" lvl="1" indent="0">
              <a:buNone/>
            </a:pPr>
            <a:endParaRPr lang="en-US" noProof="0" dirty="0"/>
          </a:p>
          <a:p>
            <a:pPr lvl="1"/>
            <a:endParaRPr lang="en-US" noProof="0" dirty="0"/>
          </a:p>
          <a:p>
            <a:endParaRPr lang="en-US" noProof="0" dirty="0"/>
          </a:p>
        </p:txBody>
      </p:sp>
    </p:spTree>
    <p:extLst>
      <p:ext uri="{BB962C8B-B14F-4D97-AF65-F5344CB8AC3E}">
        <p14:creationId xmlns:p14="http://schemas.microsoft.com/office/powerpoint/2010/main" val="5183335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24F0E94-846F-4098-825F-B2C52E03949D}"/>
              </a:ext>
            </a:extLst>
          </p:cNvPr>
          <p:cNvSpPr>
            <a:spLocks noGrp="1"/>
          </p:cNvSpPr>
          <p:nvPr>
            <p:ph type="title"/>
          </p:nvPr>
        </p:nvSpPr>
        <p:spPr/>
        <p:txBody>
          <a:bodyPr>
            <a:normAutofit/>
          </a:bodyPr>
          <a:lstStyle/>
          <a:p>
            <a:r>
              <a:rPr lang="cs-CZ" dirty="0">
                <a:solidFill>
                  <a:schemeClr val="tx1"/>
                </a:solidFill>
              </a:rPr>
              <a:t>Hlava </a:t>
            </a:r>
            <a:r>
              <a:rPr lang="cs-CZ" dirty="0" err="1">
                <a:solidFill>
                  <a:schemeClr val="tx1"/>
                </a:solidFill>
              </a:rPr>
              <a:t>Cor</a:t>
            </a:r>
            <a:r>
              <a:rPr lang="cs-CZ" dirty="0">
                <a:solidFill>
                  <a:schemeClr val="tx1"/>
                </a:solidFill>
              </a:rPr>
              <a:t> – </a:t>
            </a:r>
            <a:r>
              <a:rPr lang="cs-CZ" dirty="0" err="1">
                <a:solidFill>
                  <a:schemeClr val="tx1"/>
                </a:solidFill>
              </a:rPr>
              <a:t>different</a:t>
            </a:r>
            <a:r>
              <a:rPr lang="cs-CZ" dirty="0">
                <a:solidFill>
                  <a:schemeClr val="tx1"/>
                </a:solidFill>
              </a:rPr>
              <a:t> </a:t>
            </a:r>
            <a:r>
              <a:rPr lang="cs-CZ" dirty="0" err="1">
                <a:solidFill>
                  <a:schemeClr val="tx1"/>
                </a:solidFill>
              </a:rPr>
              <a:t>readings</a:t>
            </a:r>
            <a:r>
              <a:rPr lang="cs-CZ" dirty="0">
                <a:solidFill>
                  <a:srgbClr val="FF0000"/>
                </a:solidFill>
              </a:rPr>
              <a:t> </a:t>
            </a:r>
            <a:endParaRPr lang="en-US" dirty="0">
              <a:solidFill>
                <a:srgbClr val="FF0000"/>
              </a:solidFill>
            </a:endParaRPr>
          </a:p>
        </p:txBody>
      </p:sp>
      <p:sp>
        <p:nvSpPr>
          <p:cNvPr id="3" name="Zástupný obsah 2">
            <a:extLst>
              <a:ext uri="{FF2B5EF4-FFF2-40B4-BE49-F238E27FC236}">
                <a16:creationId xmlns:a16="http://schemas.microsoft.com/office/drawing/2014/main" id="{85D45F5F-DDC6-2488-2D71-DA7C74C3DAE9}"/>
              </a:ext>
            </a:extLst>
          </p:cNvPr>
          <p:cNvSpPr>
            <a:spLocks noGrp="1"/>
          </p:cNvSpPr>
          <p:nvPr>
            <p:ph idx="1"/>
          </p:nvPr>
        </p:nvSpPr>
        <p:spPr/>
        <p:txBody>
          <a:bodyPr>
            <a:normAutofit fontScale="92500" lnSpcReduction="10000"/>
          </a:bodyPr>
          <a:lstStyle/>
          <a:p>
            <a:pPr marL="0" indent="0">
              <a:buNone/>
            </a:pPr>
            <a:r>
              <a:rPr lang="cs-CZ" dirty="0"/>
              <a:t>L </a:t>
            </a:r>
            <a:r>
              <a:rPr lang="cs-CZ" dirty="0" err="1"/>
              <a:t>sentences</a:t>
            </a:r>
            <a:r>
              <a:rPr lang="cs-CZ" dirty="0"/>
              <a:t> (part): </a:t>
            </a:r>
            <a:r>
              <a:rPr lang="en-US" dirty="0"/>
              <a:t>So, is there no way </a:t>
            </a:r>
            <a:r>
              <a:rPr lang="en-US" b="1" dirty="0">
                <a:solidFill>
                  <a:srgbClr val="FF0000"/>
                </a:solidFill>
              </a:rPr>
              <a:t>[</a:t>
            </a:r>
            <a:r>
              <a:rPr lang="en-US" b="1" dirty="0"/>
              <a:t>to reliably determine whether a work is authentic</a:t>
            </a:r>
            <a:r>
              <a:rPr lang="en-US" b="1" baseline="-25000" dirty="0">
                <a:solidFill>
                  <a:srgbClr val="FF0000"/>
                </a:solidFill>
              </a:rPr>
              <a:t>ANTECEDENT_2</a:t>
            </a:r>
            <a:r>
              <a:rPr lang="en-US" b="1" dirty="0">
                <a:solidFill>
                  <a:srgbClr val="FF0000"/>
                </a:solidFill>
              </a:rPr>
              <a:t>]</a:t>
            </a:r>
            <a:r>
              <a:rPr lang="en-US" dirty="0"/>
              <a:t>? Methods using X-rays and quartz lamps can identify a number of things. </a:t>
            </a:r>
            <a:r>
              <a:rPr lang="en-US" b="1" dirty="0">
                <a:solidFill>
                  <a:srgbClr val="00B0F0"/>
                </a:solidFill>
              </a:rPr>
              <a:t>[ </a:t>
            </a:r>
            <a:r>
              <a:rPr lang="en-US" b="1" dirty="0"/>
              <a:t>Color analysis</a:t>
            </a:r>
            <a:r>
              <a:rPr lang="en-US" b="1" baseline="-25000" dirty="0">
                <a:solidFill>
                  <a:srgbClr val="00B0F0"/>
                </a:solidFill>
              </a:rPr>
              <a:t>ANTECEDENT_1</a:t>
            </a:r>
            <a:r>
              <a:rPr lang="en-US" b="1" dirty="0">
                <a:solidFill>
                  <a:srgbClr val="00B0F0"/>
                </a:solidFill>
              </a:rPr>
              <a:t>]</a:t>
            </a:r>
            <a:r>
              <a:rPr lang="en-US" dirty="0"/>
              <a:t> allows the age of a painting to be determined reliably.</a:t>
            </a:r>
          </a:p>
          <a:p>
            <a:pPr marL="0" indent="0">
              <a:buNone/>
            </a:pPr>
            <a:r>
              <a:rPr lang="cs-CZ" dirty="0"/>
              <a:t>R sentence: </a:t>
            </a:r>
            <a:r>
              <a:rPr lang="en-US" dirty="0"/>
              <a:t>Restorers carry </a:t>
            </a:r>
            <a:r>
              <a:rPr lang="en-US" b="1" dirty="0"/>
              <a:t>this</a:t>
            </a:r>
            <a:r>
              <a:rPr lang="en-US" dirty="0"/>
              <a:t> out, but it is quite expensive.</a:t>
            </a:r>
          </a:p>
          <a:p>
            <a:endParaRPr lang="cs-CZ" dirty="0"/>
          </a:p>
          <a:p>
            <a:r>
              <a:rPr lang="en-US" dirty="0"/>
              <a:t>Ann</a:t>
            </a:r>
            <a:r>
              <a:rPr lang="cs-CZ" dirty="0" err="1"/>
              <a:t>otator</a:t>
            </a:r>
            <a:r>
              <a:rPr lang="cs-CZ" dirty="0"/>
              <a:t> </a:t>
            </a:r>
            <a:r>
              <a:rPr lang="en-US" dirty="0"/>
              <a:t>1: </a:t>
            </a:r>
            <a:r>
              <a:rPr lang="cs-CZ" dirty="0"/>
              <a:t>		</a:t>
            </a:r>
            <a:r>
              <a:rPr lang="en-US" b="1" dirty="0"/>
              <a:t>Color </a:t>
            </a:r>
            <a:r>
              <a:rPr lang="en-US" b="1" dirty="0" err="1"/>
              <a:t>analysi</a:t>
            </a:r>
            <a:r>
              <a:rPr lang="cs-CZ" b="1" dirty="0"/>
              <a:t>s</a:t>
            </a:r>
          </a:p>
          <a:p>
            <a:pPr marL="0" indent="0">
              <a:buNone/>
            </a:pPr>
            <a:r>
              <a:rPr lang="cs-CZ" sz="1900" dirty="0"/>
              <a:t>			</a:t>
            </a:r>
            <a:r>
              <a:rPr lang="en-US" sz="1900" dirty="0"/>
              <a:t>The color analysis method is coreferential with "it"—referring to the action </a:t>
            </a:r>
            <a:r>
              <a:rPr lang="cs-CZ" sz="1900" dirty="0"/>
              <a:t>			</a:t>
            </a:r>
            <a:r>
              <a:rPr lang="en-US" sz="1900" dirty="0"/>
              <a:t>someone performs to verify the authenticity of a painting.</a:t>
            </a:r>
          </a:p>
          <a:p>
            <a:endParaRPr lang="cs-CZ" dirty="0"/>
          </a:p>
          <a:p>
            <a:r>
              <a:rPr lang="en-US" dirty="0"/>
              <a:t>Ann</a:t>
            </a:r>
            <a:r>
              <a:rPr lang="cs-CZ" dirty="0" err="1"/>
              <a:t>otator</a:t>
            </a:r>
            <a:r>
              <a:rPr lang="cs-CZ" dirty="0"/>
              <a:t> </a:t>
            </a:r>
            <a:r>
              <a:rPr lang="en-US" dirty="0"/>
              <a:t>2: </a:t>
            </a:r>
            <a:r>
              <a:rPr lang="cs-CZ" dirty="0"/>
              <a:t>		</a:t>
            </a:r>
            <a:r>
              <a:rPr lang="en-US" b="1" dirty="0"/>
              <a:t>to reliably determine whether a work is authentic</a:t>
            </a:r>
          </a:p>
          <a:p>
            <a:pPr marL="0" indent="0">
              <a:buNone/>
            </a:pPr>
            <a:r>
              <a:rPr lang="cs-CZ" i="1" dirty="0"/>
              <a:t>			</a:t>
            </a:r>
            <a:r>
              <a:rPr lang="en-US" sz="1700" i="1" dirty="0"/>
              <a:t>This</a:t>
            </a:r>
            <a:r>
              <a:rPr lang="en-US" sz="1700" dirty="0"/>
              <a:t> first refers to the series of </a:t>
            </a:r>
            <a:r>
              <a:rPr lang="en-US" sz="1700" i="1" dirty="0"/>
              <a:t>it </a:t>
            </a:r>
            <a:r>
              <a:rPr lang="en-US" sz="1700" dirty="0"/>
              <a:t>mentioned in the preceding context, then to the subject </a:t>
            </a:r>
            <a:r>
              <a:rPr lang="cs-CZ" sz="1700" dirty="0"/>
              <a:t>			</a:t>
            </a:r>
            <a:r>
              <a:rPr lang="en-US" sz="1700" dirty="0"/>
              <a:t>at the beginning of our current context, and subsequently to the task of </a:t>
            </a:r>
            <a:r>
              <a:rPr lang="en-US" sz="1700" i="1" dirty="0"/>
              <a:t>reliably </a:t>
            </a:r>
            <a:r>
              <a:rPr lang="cs-CZ" sz="1700" i="1" dirty="0"/>
              <a:t>				</a:t>
            </a:r>
            <a:r>
              <a:rPr lang="en-US" sz="1700" i="1" dirty="0"/>
              <a:t>determining whether the work is authentic</a:t>
            </a:r>
            <a:r>
              <a:rPr lang="en-US" sz="1700" dirty="0"/>
              <a:t>. The following expressions specify how this </a:t>
            </a:r>
            <a:r>
              <a:rPr lang="cs-CZ" sz="1700" dirty="0"/>
              <a:t>			</a:t>
            </a:r>
            <a:r>
              <a:rPr lang="en-US" sz="1700" dirty="0"/>
              <a:t>determination is made.</a:t>
            </a:r>
          </a:p>
          <a:p>
            <a:endParaRPr lang="en-US" dirty="0"/>
          </a:p>
        </p:txBody>
      </p:sp>
    </p:spTree>
    <p:extLst>
      <p:ext uri="{BB962C8B-B14F-4D97-AF65-F5344CB8AC3E}">
        <p14:creationId xmlns:p14="http://schemas.microsoft.com/office/powerpoint/2010/main" val="42488907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A604E63-CAA7-F931-5026-91A57DCF7449}"/>
              </a:ext>
            </a:extLst>
          </p:cNvPr>
          <p:cNvSpPr>
            <a:spLocks noGrp="1"/>
          </p:cNvSpPr>
          <p:nvPr>
            <p:ph type="title"/>
          </p:nvPr>
        </p:nvSpPr>
        <p:spPr/>
        <p:txBody>
          <a:bodyPr>
            <a:normAutofit/>
          </a:bodyPr>
          <a:lstStyle/>
          <a:p>
            <a:r>
              <a:rPr lang="cs-CZ" noProof="0" dirty="0">
                <a:solidFill>
                  <a:schemeClr val="tx1"/>
                </a:solidFill>
              </a:rPr>
              <a:t>Hlava </a:t>
            </a:r>
            <a:r>
              <a:rPr lang="cs-CZ" noProof="0" dirty="0" err="1">
                <a:solidFill>
                  <a:schemeClr val="tx1"/>
                </a:solidFill>
              </a:rPr>
              <a:t>Cor</a:t>
            </a:r>
            <a:r>
              <a:rPr lang="cs-CZ" noProof="0" dirty="0">
                <a:solidFill>
                  <a:schemeClr val="tx1"/>
                </a:solidFill>
              </a:rPr>
              <a:t> – level </a:t>
            </a:r>
            <a:r>
              <a:rPr lang="cs-CZ" noProof="0" dirty="0" err="1">
                <a:solidFill>
                  <a:schemeClr val="tx1"/>
                </a:solidFill>
              </a:rPr>
              <a:t>of</a:t>
            </a:r>
            <a:r>
              <a:rPr lang="cs-CZ" noProof="0" dirty="0">
                <a:solidFill>
                  <a:schemeClr val="tx1"/>
                </a:solidFill>
              </a:rPr>
              <a:t> detail (ANN2 and ANN3)</a:t>
            </a:r>
            <a:endParaRPr lang="en-US" noProof="0" dirty="0">
              <a:solidFill>
                <a:schemeClr val="tx1"/>
              </a:solidFill>
            </a:endParaRPr>
          </a:p>
        </p:txBody>
      </p:sp>
      <p:sp>
        <p:nvSpPr>
          <p:cNvPr id="3" name="Zástupný obsah 2">
            <a:extLst>
              <a:ext uri="{FF2B5EF4-FFF2-40B4-BE49-F238E27FC236}">
                <a16:creationId xmlns:a16="http://schemas.microsoft.com/office/drawing/2014/main" id="{D28CA6F1-D2C6-CCC1-7581-4EE92B681C4A}"/>
              </a:ext>
            </a:extLst>
          </p:cNvPr>
          <p:cNvSpPr>
            <a:spLocks noGrp="1"/>
          </p:cNvSpPr>
          <p:nvPr>
            <p:ph idx="1"/>
          </p:nvPr>
        </p:nvSpPr>
        <p:spPr>
          <a:xfrm>
            <a:off x="609600" y="1600200"/>
            <a:ext cx="10972800" cy="1581150"/>
          </a:xfrm>
        </p:spPr>
        <p:txBody>
          <a:bodyPr>
            <a:normAutofit lnSpcReduction="10000"/>
          </a:bodyPr>
          <a:lstStyle/>
          <a:p>
            <a:pPr marL="0" indent="0">
              <a:buNone/>
            </a:pPr>
            <a:r>
              <a:rPr lang="en-US" noProof="0" dirty="0"/>
              <a:t>(1) </a:t>
            </a:r>
            <a:r>
              <a:rPr lang="en-US" i="1" noProof="0" dirty="0"/>
              <a:t>The success of the felt and technical textiles manufacturer </a:t>
            </a:r>
            <a:r>
              <a:rPr lang="en-US" i="1" noProof="0" dirty="0" err="1"/>
              <a:t>Mitop</a:t>
            </a:r>
            <a:r>
              <a:rPr lang="en-US" i="1" noProof="0" dirty="0"/>
              <a:t> Inc. was also supported by </a:t>
            </a:r>
            <a:r>
              <a:rPr lang="en-US" b="1" noProof="0" dirty="0">
                <a:solidFill>
                  <a:srgbClr val="FF0000"/>
                </a:solidFill>
              </a:rPr>
              <a:t>[</a:t>
            </a:r>
            <a:r>
              <a:rPr lang="en-US" b="1" i="1" noProof="0" dirty="0"/>
              <a:t>the famous carnival in </a:t>
            </a:r>
            <a:r>
              <a:rPr lang="en-US" b="1" noProof="0" dirty="0">
                <a:solidFill>
                  <a:srgbClr val="00B0F0"/>
                </a:solidFill>
              </a:rPr>
              <a:t>[</a:t>
            </a:r>
            <a:r>
              <a:rPr lang="en-US" b="1" i="1" noProof="0" dirty="0"/>
              <a:t>Rio de Janeiro</a:t>
            </a:r>
            <a:r>
              <a:rPr lang="en-US" b="1" baseline="-25000" noProof="0" dirty="0">
                <a:solidFill>
                  <a:srgbClr val="00B0F0"/>
                </a:solidFill>
              </a:rPr>
              <a:t>_ANTECEDENT_1</a:t>
            </a:r>
            <a:r>
              <a:rPr lang="en-US" b="1" noProof="0" dirty="0">
                <a:solidFill>
                  <a:srgbClr val="00B0F0"/>
                </a:solidFill>
              </a:rPr>
              <a:t>]</a:t>
            </a:r>
            <a:r>
              <a:rPr lang="en-US" b="1" baseline="-25000" noProof="0" dirty="0"/>
              <a:t>_</a:t>
            </a:r>
            <a:r>
              <a:rPr lang="en-US" b="1" baseline="-25000" noProof="0" dirty="0">
                <a:solidFill>
                  <a:srgbClr val="FF0000"/>
                </a:solidFill>
              </a:rPr>
              <a:t>ANTECEDENT_2</a:t>
            </a:r>
            <a:r>
              <a:rPr lang="en-US" b="1" noProof="0" dirty="0">
                <a:solidFill>
                  <a:srgbClr val="FF0000"/>
                </a:solidFill>
              </a:rPr>
              <a:t>]</a:t>
            </a:r>
            <a:r>
              <a:rPr lang="en-US" i="1" noProof="0" dirty="0"/>
              <a:t>. </a:t>
            </a:r>
            <a:endParaRPr lang="en-US" noProof="0" dirty="0"/>
          </a:p>
          <a:p>
            <a:pPr marL="0" indent="0">
              <a:buNone/>
            </a:pPr>
            <a:r>
              <a:rPr lang="en-US" noProof="0" dirty="0"/>
              <a:t>(2)</a:t>
            </a:r>
            <a:r>
              <a:rPr lang="en-US" i="1" noProof="0" dirty="0"/>
              <a:t> The company will supply decorative textiles </a:t>
            </a:r>
            <a:r>
              <a:rPr lang="en-US" b="1" i="1" noProof="0" dirty="0"/>
              <a:t>there</a:t>
            </a:r>
            <a:r>
              <a:rPr lang="en-US" i="1" noProof="0" dirty="0"/>
              <a:t>.</a:t>
            </a:r>
            <a:endParaRPr lang="en-US" noProof="0" dirty="0"/>
          </a:p>
          <a:p>
            <a:endParaRPr lang="en-US" noProof="0" dirty="0"/>
          </a:p>
        </p:txBody>
      </p:sp>
      <p:sp>
        <p:nvSpPr>
          <p:cNvPr id="4" name="Zástupný obsah 2">
            <a:extLst>
              <a:ext uri="{FF2B5EF4-FFF2-40B4-BE49-F238E27FC236}">
                <a16:creationId xmlns:a16="http://schemas.microsoft.com/office/drawing/2014/main" id="{5232255C-1A9D-CE3C-5436-4042027332BC}"/>
              </a:ext>
            </a:extLst>
          </p:cNvPr>
          <p:cNvSpPr txBox="1">
            <a:spLocks/>
          </p:cNvSpPr>
          <p:nvPr/>
        </p:nvSpPr>
        <p:spPr>
          <a:xfrm>
            <a:off x="609600" y="3933824"/>
            <a:ext cx="10972800" cy="2733676"/>
          </a:xfrm>
          <a:prstGeom prst="rect">
            <a:avLst/>
          </a:prstGeom>
        </p:spPr>
        <p:txBody>
          <a:bodyPr vert="horz" lIns="91440" tIns="45720" rIns="91440" bIns="45720" rtlCol="0">
            <a:normAutofit fontScale="62500" lnSpcReduction="20000"/>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r>
              <a:rPr lang="en-US" noProof="0" dirty="0"/>
              <a:t>Annotator 1:		</a:t>
            </a:r>
            <a:r>
              <a:rPr lang="en-US" b="1" noProof="0" dirty="0"/>
              <a:t>Rio de Janeiro	</a:t>
            </a:r>
            <a:endParaRPr lang="en-US" noProof="0" dirty="0"/>
          </a:p>
          <a:p>
            <a:pPr marL="0" indent="0">
              <a:buNone/>
            </a:pPr>
            <a:r>
              <a:rPr lang="en-US" noProof="0" dirty="0"/>
              <a:t>			“It could in principle refer to the carnival, but I interpret it rather as meaning that the 				carnival in Rio contributed to the company supplying Rio more generally.”</a:t>
            </a:r>
          </a:p>
          <a:p>
            <a:pPr marL="0" indent="0">
              <a:buNone/>
            </a:pPr>
            <a:endParaRPr lang="en-US" noProof="0" dirty="0"/>
          </a:p>
          <a:p>
            <a:r>
              <a:rPr lang="en-US" noProof="0" dirty="0"/>
              <a:t>Annotator 2: 		</a:t>
            </a:r>
            <a:r>
              <a:rPr lang="en-US" b="1" noProof="0" dirty="0"/>
              <a:t>the famous carnival in Rio de Janeiro</a:t>
            </a:r>
            <a:endParaRPr lang="en-US" noProof="0" dirty="0"/>
          </a:p>
          <a:p>
            <a:pPr marL="0" indent="0">
              <a:buNone/>
            </a:pPr>
            <a:r>
              <a:rPr lang="en-US" noProof="0" dirty="0"/>
              <a:t>			“It refers specifically to the location of the carnival (thus also conveying a temporal 				dimension). I do not think it refers merely to Rio de Janeiro as a place, since it is 				closely tied to the event itself (the manufacturer supplies decorative textiles there).”</a:t>
            </a:r>
          </a:p>
          <a:p>
            <a:pPr marL="0" indent="0">
              <a:buNone/>
            </a:pPr>
            <a:r>
              <a:rPr lang="en-US" noProof="0" dirty="0"/>
              <a:t> </a:t>
            </a:r>
          </a:p>
          <a:p>
            <a:r>
              <a:rPr lang="en-US" noProof="0" dirty="0"/>
              <a:t>Annotator 3: 		</a:t>
            </a:r>
            <a:r>
              <a:rPr lang="en-US" b="1" noProof="0" dirty="0"/>
              <a:t>the famous carnival in Rio de Janeiro</a:t>
            </a:r>
            <a:endParaRPr lang="en-US" noProof="0" dirty="0"/>
          </a:p>
          <a:p>
            <a:pPr marL="0" indent="0">
              <a:buNone/>
            </a:pPr>
            <a:r>
              <a:rPr lang="en-US" noProof="0" dirty="0"/>
              <a:t>			“The textiles will be delivered to Rio.”</a:t>
            </a:r>
          </a:p>
          <a:p>
            <a:endParaRPr lang="en-US" noProof="0" dirty="0"/>
          </a:p>
        </p:txBody>
      </p:sp>
    </p:spTree>
    <p:extLst>
      <p:ext uri="{BB962C8B-B14F-4D97-AF65-F5344CB8AC3E}">
        <p14:creationId xmlns:p14="http://schemas.microsoft.com/office/powerpoint/2010/main" val="10355648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48FC9-DFB3-240A-C1AE-D68022463924}"/>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1F11A232-E24C-F757-FE4C-D20943ECFE54}"/>
              </a:ext>
            </a:extLst>
          </p:cNvPr>
          <p:cNvSpPr>
            <a:spLocks noGrp="1"/>
          </p:cNvSpPr>
          <p:nvPr>
            <p:ph type="title"/>
          </p:nvPr>
        </p:nvSpPr>
        <p:spPr>
          <a:xfrm>
            <a:off x="609600" y="231648"/>
            <a:ext cx="10972800" cy="990600"/>
          </a:xfrm>
        </p:spPr>
        <p:txBody>
          <a:bodyPr/>
          <a:lstStyle/>
          <a:p>
            <a:r>
              <a:rPr lang="en-US" noProof="0" dirty="0"/>
              <a:t>Hlava AD: Annotation Process</a:t>
            </a:r>
          </a:p>
        </p:txBody>
      </p:sp>
      <p:sp>
        <p:nvSpPr>
          <p:cNvPr id="3" name="Zástupný obsah 2">
            <a:extLst>
              <a:ext uri="{FF2B5EF4-FFF2-40B4-BE49-F238E27FC236}">
                <a16:creationId xmlns:a16="http://schemas.microsoft.com/office/drawing/2014/main" id="{32A67AF9-C7DE-4358-C87E-24AF4184414B}"/>
              </a:ext>
            </a:extLst>
          </p:cNvPr>
          <p:cNvSpPr>
            <a:spLocks noGrp="1"/>
          </p:cNvSpPr>
          <p:nvPr>
            <p:ph idx="1"/>
          </p:nvPr>
        </p:nvSpPr>
        <p:spPr>
          <a:xfrm>
            <a:off x="609600" y="1188720"/>
            <a:ext cx="10972800" cy="822960"/>
          </a:xfrm>
        </p:spPr>
        <p:txBody>
          <a:bodyPr/>
          <a:lstStyle/>
          <a:p>
            <a:r>
              <a:rPr lang="en-US" noProof="0" dirty="0"/>
              <a:t>Preceding context – Left sentence – Right sentence – </a:t>
            </a:r>
            <a:r>
              <a:rPr lang="en-US" noProof="0" dirty="0">
                <a:solidFill>
                  <a:srgbClr val="00B0F0"/>
                </a:solidFill>
              </a:rPr>
              <a:t>Target root – Context needed (0/1/2) – Free-text comment</a:t>
            </a:r>
          </a:p>
        </p:txBody>
      </p:sp>
      <p:graphicFrame>
        <p:nvGraphicFramePr>
          <p:cNvPr id="4" name="Tabulka 3">
            <a:extLst>
              <a:ext uri="{FF2B5EF4-FFF2-40B4-BE49-F238E27FC236}">
                <a16:creationId xmlns:a16="http://schemas.microsoft.com/office/drawing/2014/main" id="{50DDDA08-24F6-133E-47D5-66EA7C11BC96}"/>
              </a:ext>
            </a:extLst>
          </p:cNvPr>
          <p:cNvGraphicFramePr>
            <a:graphicFrameLocks noGrp="1"/>
          </p:cNvGraphicFramePr>
          <p:nvPr/>
        </p:nvGraphicFramePr>
        <p:xfrm>
          <a:off x="609600" y="2153122"/>
          <a:ext cx="10972800" cy="3644174"/>
        </p:xfrm>
        <a:graphic>
          <a:graphicData uri="http://schemas.openxmlformats.org/drawingml/2006/table">
            <a:tbl>
              <a:tblPr firstRow="1" bandRow="1">
                <a:tableStyleId>{5C22544A-7EE6-4342-B048-85BDC9FD1C3A}</a:tableStyleId>
              </a:tblPr>
              <a:tblGrid>
                <a:gridCol w="2590800">
                  <a:extLst>
                    <a:ext uri="{9D8B030D-6E8A-4147-A177-3AD203B41FA5}">
                      <a16:colId xmlns:a16="http://schemas.microsoft.com/office/drawing/2014/main" val="2638122405"/>
                    </a:ext>
                  </a:extLst>
                </a:gridCol>
                <a:gridCol w="2002536">
                  <a:extLst>
                    <a:ext uri="{9D8B030D-6E8A-4147-A177-3AD203B41FA5}">
                      <a16:colId xmlns:a16="http://schemas.microsoft.com/office/drawing/2014/main" val="4195044763"/>
                    </a:ext>
                  </a:extLst>
                </a:gridCol>
                <a:gridCol w="1197864">
                  <a:extLst>
                    <a:ext uri="{9D8B030D-6E8A-4147-A177-3AD203B41FA5}">
                      <a16:colId xmlns:a16="http://schemas.microsoft.com/office/drawing/2014/main" val="954794081"/>
                    </a:ext>
                  </a:extLst>
                </a:gridCol>
                <a:gridCol w="2253916">
                  <a:extLst>
                    <a:ext uri="{9D8B030D-6E8A-4147-A177-3AD203B41FA5}">
                      <a16:colId xmlns:a16="http://schemas.microsoft.com/office/drawing/2014/main" val="3978754064"/>
                    </a:ext>
                  </a:extLst>
                </a:gridCol>
                <a:gridCol w="1098884">
                  <a:extLst>
                    <a:ext uri="{9D8B030D-6E8A-4147-A177-3AD203B41FA5}">
                      <a16:colId xmlns:a16="http://schemas.microsoft.com/office/drawing/2014/main" val="2270819737"/>
                    </a:ext>
                  </a:extLst>
                </a:gridCol>
                <a:gridCol w="1828800">
                  <a:extLst>
                    <a:ext uri="{9D8B030D-6E8A-4147-A177-3AD203B41FA5}">
                      <a16:colId xmlns:a16="http://schemas.microsoft.com/office/drawing/2014/main" val="2214804236"/>
                    </a:ext>
                  </a:extLst>
                </a:gridCol>
              </a:tblGrid>
              <a:tr h="746397">
                <a:tc>
                  <a:txBody>
                    <a:bodyPr/>
                    <a:lstStyle/>
                    <a:p>
                      <a:r>
                        <a:rPr lang="en-US" sz="1400" noProof="0" dirty="0"/>
                        <a:t>Left sentence</a:t>
                      </a:r>
                    </a:p>
                  </a:txBody>
                  <a:tcPr/>
                </a:tc>
                <a:tc>
                  <a:txBody>
                    <a:bodyPr/>
                    <a:lstStyle/>
                    <a:p>
                      <a:r>
                        <a:rPr lang="en-US" sz="1400" noProof="0" dirty="0"/>
                        <a:t>Right sentence</a:t>
                      </a:r>
                    </a:p>
                  </a:txBody>
                  <a:tcPr/>
                </a:tc>
                <a:tc>
                  <a:txBody>
                    <a:bodyPr/>
                    <a:lstStyle/>
                    <a:p>
                      <a:r>
                        <a:rPr lang="en-US" sz="1400" b="1" kern="1200" noProof="0" dirty="0">
                          <a:solidFill>
                            <a:schemeClr val="lt1"/>
                          </a:solidFill>
                          <a:latin typeface="+mn-lt"/>
                          <a:ea typeface="+mn-ea"/>
                          <a:cs typeface="+mn-cs"/>
                        </a:rPr>
                        <a:t>ANN1 target</a:t>
                      </a:r>
                    </a:p>
                  </a:txBody>
                  <a:tcPr/>
                </a:tc>
                <a:tc>
                  <a:txBody>
                    <a:bodyPr/>
                    <a:lstStyle/>
                    <a:p>
                      <a:r>
                        <a:rPr lang="en-US" sz="1400" noProof="0" dirty="0"/>
                        <a:t>ANN1 comment</a:t>
                      </a:r>
                    </a:p>
                  </a:txBody>
                  <a:tcPr/>
                </a:tc>
                <a:tc>
                  <a:txBody>
                    <a:bodyPr/>
                    <a:lstStyle/>
                    <a:p>
                      <a:r>
                        <a:rPr lang="en-US" sz="1400" noProof="0" dirty="0"/>
                        <a:t>ANN2 target</a:t>
                      </a:r>
                    </a:p>
                  </a:txBody>
                  <a:tcPr/>
                </a:tc>
                <a:tc>
                  <a:txBody>
                    <a:bodyPr/>
                    <a:lstStyle/>
                    <a:p>
                      <a:r>
                        <a:rPr lang="en-US" sz="1400" noProof="0" dirty="0"/>
                        <a:t>ANN2 comment</a:t>
                      </a:r>
                    </a:p>
                  </a:txBody>
                  <a:tcPr/>
                </a:tc>
                <a:extLst>
                  <a:ext uri="{0D108BD9-81ED-4DB2-BD59-A6C34878D82A}">
                    <a16:rowId xmlns:a16="http://schemas.microsoft.com/office/drawing/2014/main" val="2056446632"/>
                  </a:ext>
                </a:extLst>
              </a:tr>
              <a:tr h="28977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noProof="0" dirty="0">
                          <a:solidFill>
                            <a:schemeClr val="dk1"/>
                          </a:solidFill>
                          <a:effectLst/>
                          <a:latin typeface="+mn-lt"/>
                          <a:ea typeface="+mn-ea"/>
                          <a:cs typeface="+mn-cs"/>
                        </a:rPr>
                        <a:t>Kwasniewski has repeatedly </a:t>
                      </a:r>
                      <a:r>
                        <a:rPr lang="en-US" sz="1400" b="1" kern="1200" noProof="0" dirty="0">
                          <a:solidFill>
                            <a:srgbClr val="FF0000"/>
                          </a:solidFill>
                          <a:effectLst/>
                          <a:latin typeface="+mn-lt"/>
                          <a:ea typeface="+mn-ea"/>
                          <a:cs typeface="+mn-cs"/>
                        </a:rPr>
                        <a:t>emphasized</a:t>
                      </a:r>
                      <a:r>
                        <a:rPr lang="en-US" sz="1400" kern="1200" noProof="0" dirty="0">
                          <a:solidFill>
                            <a:schemeClr val="dk1"/>
                          </a:solidFill>
                          <a:effectLst/>
                          <a:latin typeface="+mn-lt"/>
                          <a:ea typeface="+mn-ea"/>
                          <a:cs typeface="+mn-cs"/>
                        </a:rPr>
                        <a:t> that the country </a:t>
                      </a:r>
                      <a:r>
                        <a:rPr lang="en-US" sz="1400" b="1" kern="1200" noProof="0" dirty="0">
                          <a:solidFill>
                            <a:srgbClr val="FF0000"/>
                          </a:solidFill>
                          <a:effectLst/>
                          <a:latin typeface="+mn-lt"/>
                          <a:ea typeface="+mn-ea"/>
                          <a:cs typeface="+mn-cs"/>
                        </a:rPr>
                        <a:t>cannot </a:t>
                      </a:r>
                      <a:r>
                        <a:rPr lang="en-US" sz="1400" kern="1200" noProof="0" dirty="0">
                          <a:solidFill>
                            <a:schemeClr val="dk1"/>
                          </a:solidFill>
                          <a:effectLst/>
                          <a:latin typeface="+mn-lt"/>
                          <a:ea typeface="+mn-ea"/>
                          <a:cs typeface="+mn-cs"/>
                        </a:rPr>
                        <a:t>be diverted from the path of fundamental changes: the right and left will </a:t>
                      </a:r>
                      <a:r>
                        <a:rPr lang="en-US" sz="1400" b="1" kern="1200" noProof="0" dirty="0">
                          <a:solidFill>
                            <a:srgbClr val="FF0000"/>
                          </a:solidFill>
                          <a:effectLst/>
                          <a:latin typeface="+mn-lt"/>
                          <a:ea typeface="+mn-ea"/>
                          <a:cs typeface="+mn-cs"/>
                        </a:rPr>
                        <a:t>argue</a:t>
                      </a:r>
                      <a:r>
                        <a:rPr lang="en-US" sz="1400" kern="1200" noProof="0" dirty="0">
                          <a:solidFill>
                            <a:schemeClr val="dk1"/>
                          </a:solidFill>
                          <a:effectLst/>
                          <a:latin typeface="+mn-lt"/>
                          <a:ea typeface="+mn-ea"/>
                          <a:cs typeface="+mn-cs"/>
                        </a:rPr>
                        <a:t> with the center about the pace of change, </a:t>
                      </a:r>
                      <a:r>
                        <a:rPr lang="en-US" sz="1400" b="1" kern="1200" noProof="0" dirty="0">
                          <a:solidFill>
                            <a:srgbClr val="00B0F0"/>
                          </a:solidFill>
                          <a:effectLst/>
                          <a:latin typeface="+mn-lt"/>
                          <a:ea typeface="+mn-ea"/>
                          <a:cs typeface="+mn-cs"/>
                        </a:rPr>
                        <a:t>but</a:t>
                      </a:r>
                      <a:r>
                        <a:rPr lang="en-US" sz="1400" kern="1200" noProof="0" dirty="0">
                          <a:solidFill>
                            <a:schemeClr val="dk1"/>
                          </a:solidFill>
                          <a:effectLst/>
                          <a:latin typeface="+mn-lt"/>
                          <a:ea typeface="+mn-ea"/>
                          <a:cs typeface="+mn-cs"/>
                        </a:rPr>
                        <a:t> there </a:t>
                      </a:r>
                      <a:r>
                        <a:rPr lang="en-US" sz="1400" b="1" kern="1200" noProof="0" dirty="0">
                          <a:solidFill>
                            <a:srgbClr val="FF0000"/>
                          </a:solidFill>
                          <a:effectLst/>
                          <a:latin typeface="+mn-lt"/>
                          <a:ea typeface="+mn-ea"/>
                          <a:cs typeface="+mn-cs"/>
                        </a:rPr>
                        <a:t>is </a:t>
                      </a:r>
                      <a:r>
                        <a:rPr lang="en-US" sz="1400" kern="1200" noProof="0" dirty="0">
                          <a:solidFill>
                            <a:schemeClr val="dk1"/>
                          </a:solidFill>
                          <a:effectLst/>
                          <a:latin typeface="+mn-lt"/>
                          <a:ea typeface="+mn-ea"/>
                          <a:cs typeface="+mn-cs"/>
                        </a:rPr>
                        <a:t>no dispute about the basic formula of reforms.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noProof="0" dirty="0">
                          <a:solidFill>
                            <a:schemeClr val="dk1"/>
                          </a:solidFill>
                          <a:effectLst/>
                          <a:latin typeface="+mn-lt"/>
                          <a:ea typeface="+mn-ea"/>
                          <a:cs typeface="+mn-cs"/>
                        </a:rPr>
                        <a:t>What is serious, </a:t>
                      </a:r>
                      <a:r>
                        <a:rPr lang="en-US" sz="1400" b="1" kern="1200" noProof="0" dirty="0">
                          <a:solidFill>
                            <a:srgbClr val="00B050"/>
                          </a:solidFill>
                          <a:effectLst/>
                          <a:latin typeface="+mn-lt"/>
                          <a:ea typeface="+mn-ea"/>
                          <a:cs typeface="+mn-cs"/>
                        </a:rPr>
                        <a:t>however</a:t>
                      </a:r>
                      <a:r>
                        <a:rPr lang="en-US" sz="1400" kern="1200" noProof="0" dirty="0">
                          <a:solidFill>
                            <a:schemeClr val="dk1"/>
                          </a:solidFill>
                          <a:effectLst/>
                          <a:latin typeface="+mn-lt"/>
                          <a:ea typeface="+mn-ea"/>
                          <a:cs typeface="+mn-cs"/>
                        </a:rPr>
                        <a:t>, is the public’s lack of interest in public affairs.</a:t>
                      </a:r>
                    </a:p>
                    <a:p>
                      <a:endParaRPr lang="en-US" sz="1400" noProof="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noProof="0" dirty="0">
                          <a:solidFill>
                            <a:schemeClr val="dk1"/>
                          </a:solidFill>
                          <a:effectLst/>
                          <a:latin typeface="+mn-lt"/>
                          <a:ea typeface="+mn-ea"/>
                          <a:cs typeface="+mn-cs"/>
                        </a:rPr>
                        <a:t>emphasized </a:t>
                      </a:r>
                    </a:p>
                    <a:p>
                      <a:endParaRPr lang="en-US" sz="1400" noProof="0" dirty="0"/>
                    </a:p>
                  </a:txBody>
                  <a:tcPr/>
                </a:tc>
                <a:tc>
                  <a:txBody>
                    <a:bodyPr/>
                    <a:lstStyle/>
                    <a:p>
                      <a:pPr rtl="0"/>
                      <a:r>
                        <a:rPr lang="en-US" sz="1400" kern="1200" noProof="0" dirty="0">
                          <a:solidFill>
                            <a:schemeClr val="dk1"/>
                          </a:solidFill>
                          <a:effectLst/>
                          <a:latin typeface="+mn-lt"/>
                          <a:ea typeface="+mn-ea"/>
                          <a:cs typeface="+mn-cs"/>
                        </a:rPr>
                        <a:t>Kwasniewski emphasized what will happen in politics, but what is serious is what is happening among the public.</a:t>
                      </a:r>
                    </a:p>
                  </a:txBody>
                  <a:tcPr/>
                </a:tc>
                <a:tc>
                  <a:txBody>
                    <a:bodyPr/>
                    <a:lstStyle/>
                    <a:p>
                      <a:r>
                        <a:rPr lang="en-US" sz="1400" noProof="0" dirty="0"/>
                        <a:t>cannot</a:t>
                      </a:r>
                    </a:p>
                  </a:txBody>
                  <a:tcPr/>
                </a:tc>
                <a:tc>
                  <a:txBody>
                    <a:bodyPr/>
                    <a:lstStyle/>
                    <a:p>
                      <a:pPr rtl="0"/>
                      <a:r>
                        <a:rPr lang="en-US" sz="1400" kern="1200" noProof="0" dirty="0">
                          <a:solidFill>
                            <a:schemeClr val="dk1"/>
                          </a:solidFill>
                          <a:effectLst/>
                          <a:latin typeface="+mn-lt"/>
                          <a:ea typeface="+mn-ea"/>
                          <a:cs typeface="+mn-cs"/>
                        </a:rPr>
                        <a:t>There will definitely be changes, he knows what they are, but he is concerned about the lack of public interest in this regard.</a:t>
                      </a:r>
                    </a:p>
                    <a:p>
                      <a:endParaRPr lang="en-US" sz="1400" noProof="0" dirty="0"/>
                    </a:p>
                  </a:txBody>
                  <a:tcPr/>
                </a:tc>
                <a:extLst>
                  <a:ext uri="{0D108BD9-81ED-4DB2-BD59-A6C34878D82A}">
                    <a16:rowId xmlns:a16="http://schemas.microsoft.com/office/drawing/2014/main" val="3313202488"/>
                  </a:ext>
                </a:extLst>
              </a:tr>
            </a:tbl>
          </a:graphicData>
        </a:graphic>
      </p:graphicFrame>
    </p:spTree>
    <p:extLst>
      <p:ext uri="{BB962C8B-B14F-4D97-AF65-F5344CB8AC3E}">
        <p14:creationId xmlns:p14="http://schemas.microsoft.com/office/powerpoint/2010/main" val="38112059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AD49E92-6E8D-CADB-3CC9-515AD5B9550A}"/>
              </a:ext>
            </a:extLst>
          </p:cNvPr>
          <p:cNvSpPr>
            <a:spLocks noGrp="1"/>
          </p:cNvSpPr>
          <p:nvPr>
            <p:ph type="title"/>
          </p:nvPr>
        </p:nvSpPr>
        <p:spPr/>
        <p:txBody>
          <a:bodyPr/>
          <a:lstStyle/>
          <a:p>
            <a:r>
              <a:rPr lang="en-US" noProof="0" dirty="0">
                <a:solidFill>
                  <a:schemeClr val="tx1"/>
                </a:solidFill>
              </a:rPr>
              <a:t>Introduction</a:t>
            </a:r>
            <a:endParaRPr lang="en-US" noProof="0" dirty="0"/>
          </a:p>
        </p:txBody>
      </p:sp>
      <p:sp>
        <p:nvSpPr>
          <p:cNvPr id="3" name="Zástupný obsah 2">
            <a:extLst>
              <a:ext uri="{FF2B5EF4-FFF2-40B4-BE49-F238E27FC236}">
                <a16:creationId xmlns:a16="http://schemas.microsoft.com/office/drawing/2014/main" id="{2D138D4A-C4CF-0D04-7684-710F09AF0592}"/>
              </a:ext>
            </a:extLst>
          </p:cNvPr>
          <p:cNvSpPr>
            <a:spLocks noGrp="1"/>
          </p:cNvSpPr>
          <p:nvPr>
            <p:ph idx="1"/>
          </p:nvPr>
        </p:nvSpPr>
        <p:spPr>
          <a:xfrm>
            <a:off x="609600" y="1600200"/>
            <a:ext cx="10972800" cy="3213340"/>
          </a:xfrm>
        </p:spPr>
        <p:txBody>
          <a:bodyPr/>
          <a:lstStyle/>
          <a:p>
            <a:r>
              <a:rPr lang="en-US" noProof="0" dirty="0"/>
              <a:t>Human Label Variation – a technical notion for the variety observed in the annotated data</a:t>
            </a:r>
          </a:p>
          <a:p>
            <a:r>
              <a:rPr lang="en-US" noProof="0" dirty="0"/>
              <a:t>Inter-annotator agreement: people sometimes disagree </a:t>
            </a:r>
          </a:p>
          <a:p>
            <a:pPr lvl="1"/>
            <a:r>
              <a:rPr lang="en-US" noProof="0" dirty="0"/>
              <a:t>Shortcomings of the annotation scenario</a:t>
            </a:r>
          </a:p>
          <a:p>
            <a:pPr lvl="1"/>
            <a:r>
              <a:rPr lang="en-US" noProof="0" dirty="0"/>
              <a:t>Leaks of the underlying theory</a:t>
            </a:r>
          </a:p>
          <a:p>
            <a:pPr lvl="1"/>
            <a:r>
              <a:rPr lang="en-US" noProof="0" dirty="0"/>
              <a:t>Learning process of annotators (first stages)</a:t>
            </a:r>
          </a:p>
          <a:p>
            <a:pPr lvl="1"/>
            <a:r>
              <a:rPr lang="en-US" noProof="0" dirty="0"/>
              <a:t>Annotators‘ mistakes</a:t>
            </a:r>
          </a:p>
          <a:p>
            <a:pPr lvl="1"/>
            <a:r>
              <a:rPr lang="en-US" noProof="0" dirty="0"/>
              <a:t>Language itself </a:t>
            </a:r>
          </a:p>
          <a:p>
            <a:endParaRPr lang="en-US" noProof="0" dirty="0"/>
          </a:p>
        </p:txBody>
      </p:sp>
    </p:spTree>
    <p:extLst>
      <p:ext uri="{BB962C8B-B14F-4D97-AF65-F5344CB8AC3E}">
        <p14:creationId xmlns:p14="http://schemas.microsoft.com/office/powerpoint/2010/main" val="25137076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noProof="0" dirty="0"/>
              <a:t>Hlava AD</a:t>
            </a:r>
            <a:r>
              <a:rPr lang="en-US" noProof="0" dirty="0"/>
              <a:t>: </a:t>
            </a:r>
            <a:r>
              <a:rPr lang="cs-CZ" noProof="0" dirty="0" err="1"/>
              <a:t>results</a:t>
            </a:r>
            <a:r>
              <a:rPr lang="cs-CZ" noProof="0" dirty="0"/>
              <a:t> </a:t>
            </a:r>
            <a:r>
              <a:rPr lang="cs-CZ" noProof="0" dirty="0" err="1"/>
              <a:t>of</a:t>
            </a:r>
            <a:r>
              <a:rPr lang="cs-CZ" noProof="0" dirty="0"/>
              <a:t> </a:t>
            </a:r>
            <a:r>
              <a:rPr lang="cs-CZ" noProof="0" dirty="0" err="1"/>
              <a:t>the</a:t>
            </a:r>
            <a:r>
              <a:rPr lang="cs-CZ" noProof="0" dirty="0"/>
              <a:t> </a:t>
            </a:r>
            <a:r>
              <a:rPr lang="cs-CZ" noProof="0" dirty="0" err="1"/>
              <a:t>formal</a:t>
            </a:r>
            <a:r>
              <a:rPr lang="cs-CZ" noProof="0" dirty="0"/>
              <a:t> </a:t>
            </a:r>
            <a:r>
              <a:rPr lang="cs-CZ" noProof="0" dirty="0" err="1"/>
              <a:t>annotation</a:t>
            </a:r>
            <a:endParaRPr lang="en-US" noProof="0" dirty="0"/>
          </a:p>
        </p:txBody>
      </p:sp>
      <p:sp>
        <p:nvSpPr>
          <p:cNvPr id="3" name="Zástupný symbol pro obsah 2"/>
          <p:cNvSpPr>
            <a:spLocks noGrp="1"/>
          </p:cNvSpPr>
          <p:nvPr>
            <p:ph idx="1"/>
          </p:nvPr>
        </p:nvSpPr>
        <p:spPr>
          <a:xfrm>
            <a:off x="609600" y="1600201"/>
            <a:ext cx="10972800" cy="3661912"/>
          </a:xfrm>
        </p:spPr>
        <p:txBody>
          <a:bodyPr>
            <a:normAutofit/>
          </a:bodyPr>
          <a:lstStyle/>
          <a:p>
            <a:pPr lvl="0"/>
            <a:r>
              <a:rPr lang="en-US" sz="2000" noProof="0" dirty="0"/>
              <a:t>5 annotators; agreement on the target clause. </a:t>
            </a:r>
          </a:p>
          <a:p>
            <a:pPr lvl="0"/>
            <a:r>
              <a:rPr lang="en-US" sz="2000" noProof="0" dirty="0"/>
              <a:t>Average pair-wise agreement: 64.9% (comparable with PDT-C, 69.1%) </a:t>
            </a:r>
            <a:endParaRPr lang="cs-CZ" sz="2000" noProof="0" dirty="0"/>
          </a:p>
          <a:p>
            <a:pPr lvl="0"/>
            <a:endParaRPr lang="cs-CZ" sz="2000" dirty="0"/>
          </a:p>
          <a:p>
            <a:pPr lvl="0"/>
            <a:endParaRPr lang="cs-CZ" sz="2000" noProof="0" dirty="0"/>
          </a:p>
          <a:p>
            <a:r>
              <a:rPr lang="cs-CZ" dirty="0" err="1"/>
              <a:t>Parameters</a:t>
            </a:r>
            <a:r>
              <a:rPr lang="cs-CZ" dirty="0"/>
              <a:t>:</a:t>
            </a:r>
          </a:p>
          <a:p>
            <a:pPr lvl="1"/>
            <a:r>
              <a:rPr lang="cs-CZ" dirty="0" err="1"/>
              <a:t>Syntactic</a:t>
            </a:r>
            <a:r>
              <a:rPr lang="cs-CZ" dirty="0"/>
              <a:t> </a:t>
            </a:r>
            <a:r>
              <a:rPr lang="cs-CZ" dirty="0" err="1"/>
              <a:t>complexity</a:t>
            </a:r>
            <a:r>
              <a:rPr lang="cs-CZ" dirty="0"/>
              <a:t>	</a:t>
            </a:r>
            <a:r>
              <a:rPr lang="cs-CZ" dirty="0" err="1"/>
              <a:t>significant</a:t>
            </a:r>
            <a:r>
              <a:rPr lang="cs-CZ" dirty="0"/>
              <a:t> </a:t>
            </a:r>
            <a:r>
              <a:rPr lang="cs-CZ" dirty="0" err="1"/>
              <a:t>differences</a:t>
            </a:r>
            <a:endParaRPr lang="cs-CZ" dirty="0"/>
          </a:p>
          <a:p>
            <a:pPr lvl="1"/>
            <a:r>
              <a:rPr lang="cs-CZ" dirty="0"/>
              <a:t>Mode (</a:t>
            </a:r>
            <a:r>
              <a:rPr lang="cs-CZ" dirty="0" err="1"/>
              <a:t>spoken</a:t>
            </a:r>
            <a:r>
              <a:rPr lang="cs-CZ" dirty="0"/>
              <a:t> / </a:t>
            </a:r>
            <a:r>
              <a:rPr lang="cs-CZ" dirty="0" err="1"/>
              <a:t>written</a:t>
            </a:r>
            <a:r>
              <a:rPr lang="cs-CZ" dirty="0"/>
              <a:t>)	</a:t>
            </a:r>
            <a:r>
              <a:rPr lang="cs-CZ" dirty="0" err="1"/>
              <a:t>insignificant</a:t>
            </a:r>
            <a:endParaRPr lang="cs-CZ" dirty="0"/>
          </a:p>
          <a:p>
            <a:pPr lvl="1"/>
            <a:r>
              <a:rPr lang="cs-CZ" dirty="0" err="1"/>
              <a:t>Attributive</a:t>
            </a:r>
            <a:r>
              <a:rPr lang="cs-CZ" dirty="0"/>
              <a:t> / non-</a:t>
            </a:r>
            <a:r>
              <a:rPr lang="cs-CZ" dirty="0" err="1"/>
              <a:t>attributive</a:t>
            </a:r>
            <a:r>
              <a:rPr lang="cs-CZ" dirty="0"/>
              <a:t>	</a:t>
            </a:r>
            <a:r>
              <a:rPr lang="cs-CZ" dirty="0" err="1"/>
              <a:t>insignificant</a:t>
            </a:r>
            <a:endParaRPr lang="cs-CZ" dirty="0"/>
          </a:p>
          <a:p>
            <a:pPr lvl="0"/>
            <a:endParaRPr lang="en-US" sz="2000" noProof="0" dirty="0"/>
          </a:p>
        </p:txBody>
      </p:sp>
      <p:sp>
        <p:nvSpPr>
          <p:cNvPr id="11" name="Zástupný symbol pro obsah 2"/>
          <p:cNvSpPr txBox="1">
            <a:spLocks/>
          </p:cNvSpPr>
          <p:nvPr/>
        </p:nvSpPr>
        <p:spPr>
          <a:xfrm>
            <a:off x="4520672" y="4031214"/>
            <a:ext cx="357739" cy="545592"/>
          </a:xfrm>
          <a:prstGeom prst="rect">
            <a:avLst/>
          </a:prstGeom>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endParaRPr lang="en-US" b="1" noProof="0" dirty="0">
              <a:solidFill>
                <a:srgbClr val="FFC000"/>
              </a:solidFill>
            </a:endParaRPr>
          </a:p>
        </p:txBody>
      </p:sp>
    </p:spTree>
    <p:extLst>
      <p:ext uri="{BB962C8B-B14F-4D97-AF65-F5344CB8AC3E}">
        <p14:creationId xmlns:p14="http://schemas.microsoft.com/office/powerpoint/2010/main" val="31629458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D68A947-0A3D-8F9D-73C8-0A064769D4C5}"/>
              </a:ext>
            </a:extLst>
          </p:cNvPr>
          <p:cNvSpPr>
            <a:spLocks noGrp="1"/>
          </p:cNvSpPr>
          <p:nvPr>
            <p:ph type="title"/>
          </p:nvPr>
        </p:nvSpPr>
        <p:spPr>
          <a:xfrm>
            <a:off x="609600" y="368808"/>
            <a:ext cx="10972800" cy="990600"/>
          </a:xfrm>
        </p:spPr>
        <p:txBody>
          <a:bodyPr>
            <a:normAutofit/>
          </a:bodyPr>
          <a:lstStyle/>
          <a:p>
            <a:r>
              <a:rPr lang="en-US" noProof="0" dirty="0"/>
              <a:t>Hlava AD – Inter-Annotator Agreement Overview</a:t>
            </a:r>
          </a:p>
        </p:txBody>
      </p:sp>
      <p:graphicFrame>
        <p:nvGraphicFramePr>
          <p:cNvPr id="4" name="Tabulka 3">
            <a:extLst>
              <a:ext uri="{FF2B5EF4-FFF2-40B4-BE49-F238E27FC236}">
                <a16:creationId xmlns:a16="http://schemas.microsoft.com/office/drawing/2014/main" id="{58CFDBA8-2C1E-D11A-A037-E2A96107C56D}"/>
              </a:ext>
            </a:extLst>
          </p:cNvPr>
          <p:cNvGraphicFramePr>
            <a:graphicFrameLocks noGrp="1"/>
          </p:cNvGraphicFramePr>
          <p:nvPr/>
        </p:nvGraphicFramePr>
        <p:xfrm>
          <a:off x="2032000" y="1926674"/>
          <a:ext cx="8127999" cy="256540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2355400215"/>
                    </a:ext>
                  </a:extLst>
                </a:gridCol>
                <a:gridCol w="2709333">
                  <a:extLst>
                    <a:ext uri="{9D8B030D-6E8A-4147-A177-3AD203B41FA5}">
                      <a16:colId xmlns:a16="http://schemas.microsoft.com/office/drawing/2014/main" val="1317595496"/>
                    </a:ext>
                  </a:extLst>
                </a:gridCol>
                <a:gridCol w="2709333">
                  <a:extLst>
                    <a:ext uri="{9D8B030D-6E8A-4147-A177-3AD203B41FA5}">
                      <a16:colId xmlns:a16="http://schemas.microsoft.com/office/drawing/2014/main" val="3915870883"/>
                    </a:ext>
                  </a:extLst>
                </a:gridCol>
              </a:tblGrid>
              <a:tr h="370840">
                <a:tc>
                  <a:txBody>
                    <a:bodyPr/>
                    <a:lstStyle/>
                    <a:p>
                      <a:endParaRPr lang="en-US" noProof="0" dirty="0"/>
                    </a:p>
                  </a:txBody>
                  <a:tcPr/>
                </a:tc>
                <a:tc>
                  <a:txBody>
                    <a:bodyPr/>
                    <a:lstStyle/>
                    <a:p>
                      <a:r>
                        <a:rPr lang="en-US" noProof="0" dirty="0"/>
                        <a:t>Agreement (1 solution from 5 annotators)</a:t>
                      </a:r>
                    </a:p>
                  </a:txBody>
                  <a:tcPr/>
                </a:tc>
                <a:tc>
                  <a:txBody>
                    <a:bodyPr/>
                    <a:lstStyle/>
                    <a:p>
                      <a:r>
                        <a:rPr lang="en-US" noProof="0" dirty="0"/>
                        <a:t>Disagreement (2-5 solutions from 5 annotators)</a:t>
                      </a:r>
                    </a:p>
                  </a:txBody>
                  <a:tcPr/>
                </a:tc>
                <a:extLst>
                  <a:ext uri="{0D108BD9-81ED-4DB2-BD59-A6C34878D82A}">
                    <a16:rowId xmlns:a16="http://schemas.microsoft.com/office/drawing/2014/main" val="916783094"/>
                  </a:ext>
                </a:extLst>
              </a:tr>
              <a:tr h="370840">
                <a:tc>
                  <a:txBody>
                    <a:bodyPr/>
                    <a:lstStyle/>
                    <a:p>
                      <a:r>
                        <a:rPr lang="en-US" noProof="0" dirty="0"/>
                        <a:t>Simple structures (2 possible targets)</a:t>
                      </a:r>
                    </a:p>
                  </a:txBody>
                  <a:tcPr/>
                </a:tc>
                <a:tc>
                  <a:txBody>
                    <a:bodyPr/>
                    <a:lstStyle/>
                    <a:p>
                      <a:r>
                        <a:rPr lang="en-US" noProof="0" dirty="0">
                          <a:solidFill>
                            <a:srgbClr val="FF0000"/>
                          </a:solidFill>
                        </a:rPr>
                        <a:t>48%</a:t>
                      </a:r>
                    </a:p>
                  </a:txBody>
                  <a:tcPr/>
                </a:tc>
                <a:tc>
                  <a:txBody>
                    <a:bodyPr/>
                    <a:lstStyle/>
                    <a:p>
                      <a:r>
                        <a:rPr lang="en-US" noProof="0" dirty="0"/>
                        <a:t>52%</a:t>
                      </a:r>
                    </a:p>
                  </a:txBody>
                  <a:tcPr/>
                </a:tc>
                <a:extLst>
                  <a:ext uri="{0D108BD9-81ED-4DB2-BD59-A6C34878D82A}">
                    <a16:rowId xmlns:a16="http://schemas.microsoft.com/office/drawing/2014/main" val="3976004702"/>
                  </a:ext>
                </a:extLst>
              </a:tr>
              <a:tr h="370840">
                <a:tc>
                  <a:txBody>
                    <a:bodyPr/>
                    <a:lstStyle/>
                    <a:p>
                      <a:r>
                        <a:rPr lang="en-US" noProof="0" dirty="0"/>
                        <a:t>Complex structures (3-10 possible targets)</a:t>
                      </a:r>
                    </a:p>
                  </a:txBody>
                  <a:tcPr/>
                </a:tc>
                <a:tc>
                  <a:txBody>
                    <a:bodyPr/>
                    <a:lstStyle/>
                    <a:p>
                      <a:r>
                        <a:rPr lang="en-US" noProof="0" dirty="0">
                          <a:solidFill>
                            <a:srgbClr val="FF0000"/>
                          </a:solidFill>
                        </a:rPr>
                        <a:t>27%</a:t>
                      </a:r>
                    </a:p>
                  </a:txBody>
                  <a:tcPr/>
                </a:tc>
                <a:tc>
                  <a:txBody>
                    <a:bodyPr/>
                    <a:lstStyle/>
                    <a:p>
                      <a:r>
                        <a:rPr lang="en-US" noProof="0" dirty="0"/>
                        <a:t>73%</a:t>
                      </a:r>
                    </a:p>
                  </a:txBody>
                  <a:tcPr/>
                </a:tc>
                <a:extLst>
                  <a:ext uri="{0D108BD9-81ED-4DB2-BD59-A6C34878D82A}">
                    <a16:rowId xmlns:a16="http://schemas.microsoft.com/office/drawing/2014/main" val="1591432040"/>
                  </a:ext>
                </a:extLst>
              </a:tr>
              <a:tr h="370840">
                <a:tc>
                  <a:txBody>
                    <a:bodyPr/>
                    <a:lstStyle/>
                    <a:p>
                      <a:r>
                        <a:rPr lang="en-US" noProof="0" dirty="0"/>
                        <a:t>In general</a:t>
                      </a:r>
                    </a:p>
                  </a:txBody>
                  <a:tcPr/>
                </a:tc>
                <a:tc>
                  <a:txBody>
                    <a:bodyPr/>
                    <a:lstStyle/>
                    <a:p>
                      <a:r>
                        <a:rPr lang="en-US" noProof="0" dirty="0"/>
                        <a:t>38%</a:t>
                      </a:r>
                    </a:p>
                  </a:txBody>
                  <a:tcPr/>
                </a:tc>
                <a:tc>
                  <a:txBody>
                    <a:bodyPr/>
                    <a:lstStyle/>
                    <a:p>
                      <a:r>
                        <a:rPr lang="en-US" noProof="0" dirty="0"/>
                        <a:t>62%</a:t>
                      </a:r>
                    </a:p>
                  </a:txBody>
                  <a:tcPr/>
                </a:tc>
                <a:extLst>
                  <a:ext uri="{0D108BD9-81ED-4DB2-BD59-A6C34878D82A}">
                    <a16:rowId xmlns:a16="http://schemas.microsoft.com/office/drawing/2014/main" val="2766151936"/>
                  </a:ext>
                </a:extLst>
              </a:tr>
            </a:tbl>
          </a:graphicData>
        </a:graphic>
      </p:graphicFrame>
      <p:sp>
        <p:nvSpPr>
          <p:cNvPr id="5" name="Zástupný obsah 2">
            <a:extLst>
              <a:ext uri="{FF2B5EF4-FFF2-40B4-BE49-F238E27FC236}">
                <a16:creationId xmlns:a16="http://schemas.microsoft.com/office/drawing/2014/main" id="{769DC000-B5EA-E490-0370-D7E9F2767E00}"/>
              </a:ext>
            </a:extLst>
          </p:cNvPr>
          <p:cNvSpPr txBox="1">
            <a:spLocks/>
          </p:cNvSpPr>
          <p:nvPr/>
        </p:nvSpPr>
        <p:spPr>
          <a:xfrm>
            <a:off x="2008471" y="4541520"/>
            <a:ext cx="6452616" cy="511724"/>
          </a:xfrm>
          <a:prstGeom prst="rect">
            <a:avLst/>
          </a:prstGeom>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en-US" sz="2200" noProof="0" dirty="0"/>
              <a:t>IAA on the target of a discourse relation</a:t>
            </a:r>
          </a:p>
        </p:txBody>
      </p:sp>
      <p:sp>
        <p:nvSpPr>
          <p:cNvPr id="6" name="Zástupný obsah 2">
            <a:extLst>
              <a:ext uri="{FF2B5EF4-FFF2-40B4-BE49-F238E27FC236}">
                <a16:creationId xmlns:a16="http://schemas.microsoft.com/office/drawing/2014/main" id="{8D43A7C6-7EC1-5336-30D5-7FCB967A27DD}"/>
              </a:ext>
            </a:extLst>
          </p:cNvPr>
          <p:cNvSpPr txBox="1">
            <a:spLocks/>
          </p:cNvSpPr>
          <p:nvPr/>
        </p:nvSpPr>
        <p:spPr>
          <a:xfrm>
            <a:off x="649224" y="1301496"/>
            <a:ext cx="9857232" cy="511724"/>
          </a:xfrm>
          <a:prstGeom prst="rect">
            <a:avLst/>
          </a:prstGeom>
        </p:spPr>
        <p:txBody>
          <a:bodyPr vert="horz" lIns="91440" tIns="45720" rIns="91440" bIns="45720" rtlCol="0">
            <a:normAutofit fontScale="92500"/>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en-US" noProof="0" dirty="0"/>
              <a:t>The average pairwise agreement (disregarding syntactic complexity): 64.9%</a:t>
            </a:r>
          </a:p>
        </p:txBody>
      </p:sp>
      <p:sp>
        <p:nvSpPr>
          <p:cNvPr id="9" name="Zástupný obsah 2">
            <a:extLst>
              <a:ext uri="{FF2B5EF4-FFF2-40B4-BE49-F238E27FC236}">
                <a16:creationId xmlns:a16="http://schemas.microsoft.com/office/drawing/2014/main" id="{E57B5CEA-BDDB-8328-9AB8-1C808F68EB62}"/>
              </a:ext>
            </a:extLst>
          </p:cNvPr>
          <p:cNvSpPr>
            <a:spLocks noGrp="1"/>
          </p:cNvSpPr>
          <p:nvPr>
            <p:ph idx="1"/>
          </p:nvPr>
        </p:nvSpPr>
        <p:spPr>
          <a:xfrm>
            <a:off x="527304" y="5202936"/>
            <a:ext cx="10972800" cy="1170432"/>
          </a:xfrm>
        </p:spPr>
        <p:txBody>
          <a:bodyPr>
            <a:normAutofit lnSpcReduction="10000"/>
          </a:bodyPr>
          <a:lstStyle/>
          <a:p>
            <a:r>
              <a:rPr lang="en-US" b="1" noProof="0" dirty="0"/>
              <a:t>Syntactic complexity:</a:t>
            </a:r>
            <a:r>
              <a:rPr lang="en-US" noProof="0" dirty="0"/>
              <a:t> significant differences</a:t>
            </a:r>
          </a:p>
          <a:p>
            <a:pPr marL="0" indent="0">
              <a:buNone/>
            </a:pPr>
            <a:r>
              <a:rPr lang="en-US" noProof="0" dirty="0"/>
              <a:t>Exact setting of the left argument is a highly demanding task – how much do we do this in a standard language communication? </a:t>
            </a:r>
          </a:p>
          <a:p>
            <a:endParaRPr lang="en-US" noProof="0" dirty="0"/>
          </a:p>
        </p:txBody>
      </p:sp>
    </p:spTree>
    <p:extLst>
      <p:ext uri="{BB962C8B-B14F-4D97-AF65-F5344CB8AC3E}">
        <p14:creationId xmlns:p14="http://schemas.microsoft.com/office/powerpoint/2010/main" val="14683858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46836D-0D85-4E55-4257-79151FDF5738}"/>
              </a:ext>
            </a:extLst>
          </p:cNvPr>
          <p:cNvSpPr>
            <a:spLocks noGrp="1"/>
          </p:cNvSpPr>
          <p:nvPr>
            <p:ph type="title"/>
          </p:nvPr>
        </p:nvSpPr>
        <p:spPr/>
        <p:txBody>
          <a:bodyPr>
            <a:normAutofit fontScale="90000"/>
          </a:bodyPr>
          <a:lstStyle/>
          <a:p>
            <a:r>
              <a:rPr lang="cs-CZ" dirty="0"/>
              <a:t>Hlava AD: </a:t>
            </a:r>
            <a:r>
              <a:rPr lang="cs-CZ" dirty="0" err="1"/>
              <a:t>annotators</a:t>
            </a:r>
            <a:r>
              <a:rPr lang="en-US" dirty="0"/>
              <a:t>’</a:t>
            </a:r>
            <a:r>
              <a:rPr lang="cs-CZ" dirty="0"/>
              <a:t> </a:t>
            </a:r>
            <a:r>
              <a:rPr lang="cs-CZ" dirty="0" err="1"/>
              <a:t>comments</a:t>
            </a:r>
            <a:r>
              <a:rPr lang="cs-CZ" dirty="0"/>
              <a:t> (</a:t>
            </a:r>
            <a:r>
              <a:rPr lang="cs-CZ" dirty="0" err="1"/>
              <a:t>work</a:t>
            </a:r>
            <a:r>
              <a:rPr lang="cs-CZ" dirty="0"/>
              <a:t> in </a:t>
            </a:r>
            <a:r>
              <a:rPr lang="cs-CZ" dirty="0" err="1"/>
              <a:t>progress</a:t>
            </a:r>
            <a:r>
              <a:rPr lang="cs-CZ" dirty="0"/>
              <a:t>)</a:t>
            </a:r>
            <a:endParaRPr lang="en-US" dirty="0"/>
          </a:p>
        </p:txBody>
      </p:sp>
      <p:sp>
        <p:nvSpPr>
          <p:cNvPr id="3" name="Zástupný obsah 2">
            <a:extLst>
              <a:ext uri="{FF2B5EF4-FFF2-40B4-BE49-F238E27FC236}">
                <a16:creationId xmlns:a16="http://schemas.microsoft.com/office/drawing/2014/main" id="{7ADD00CE-B178-6B2D-DCCB-41338D5EF7D0}"/>
              </a:ext>
            </a:extLst>
          </p:cNvPr>
          <p:cNvSpPr>
            <a:spLocks noGrp="1"/>
          </p:cNvSpPr>
          <p:nvPr>
            <p:ph idx="1"/>
          </p:nvPr>
        </p:nvSpPr>
        <p:spPr/>
        <p:txBody>
          <a:bodyPr>
            <a:normAutofit fontScale="85000" lnSpcReduction="20000"/>
          </a:bodyPr>
          <a:lstStyle/>
          <a:p>
            <a:r>
              <a:rPr lang="cs-CZ" dirty="0" err="1"/>
              <a:t>Preliminary</a:t>
            </a:r>
            <a:r>
              <a:rPr lang="cs-CZ" dirty="0"/>
              <a:t> </a:t>
            </a:r>
            <a:r>
              <a:rPr lang="cs-CZ" dirty="0" err="1"/>
              <a:t>analysis</a:t>
            </a:r>
            <a:r>
              <a:rPr lang="cs-CZ" dirty="0"/>
              <a:t> (80 </a:t>
            </a:r>
            <a:r>
              <a:rPr lang="cs-CZ" dirty="0" err="1"/>
              <a:t>examples</a:t>
            </a:r>
            <a:r>
              <a:rPr lang="cs-CZ" dirty="0"/>
              <a:t> out </a:t>
            </a:r>
            <a:r>
              <a:rPr lang="cs-CZ" dirty="0" err="1"/>
              <a:t>of</a:t>
            </a:r>
            <a:r>
              <a:rPr lang="cs-CZ" dirty="0"/>
              <a:t> 512)</a:t>
            </a:r>
          </a:p>
          <a:p>
            <a:r>
              <a:rPr lang="cs-CZ" dirty="0" err="1"/>
              <a:t>Possible</a:t>
            </a:r>
            <a:r>
              <a:rPr lang="cs-CZ" dirty="0"/>
              <a:t> </a:t>
            </a:r>
            <a:r>
              <a:rPr lang="cs-CZ" dirty="0" err="1"/>
              <a:t>formal</a:t>
            </a:r>
            <a:r>
              <a:rPr lang="cs-CZ" dirty="0"/>
              <a:t> </a:t>
            </a:r>
            <a:r>
              <a:rPr lang="cs-CZ" dirty="0" err="1"/>
              <a:t>agreement</a:t>
            </a:r>
            <a:r>
              <a:rPr lang="cs-CZ" dirty="0"/>
              <a:t> </a:t>
            </a:r>
            <a:r>
              <a:rPr lang="cs-CZ" dirty="0" err="1"/>
              <a:t>with</a:t>
            </a:r>
            <a:r>
              <a:rPr lang="cs-CZ" dirty="0"/>
              <a:t> </a:t>
            </a:r>
            <a:r>
              <a:rPr lang="cs-CZ" dirty="0" err="1"/>
              <a:t>disagreement</a:t>
            </a:r>
            <a:r>
              <a:rPr lang="cs-CZ" dirty="0"/>
              <a:t> in </a:t>
            </a:r>
            <a:r>
              <a:rPr lang="cs-CZ" dirty="0" err="1"/>
              <a:t>comments</a:t>
            </a:r>
            <a:r>
              <a:rPr lang="cs-CZ" dirty="0"/>
              <a:t> and vice versa (</a:t>
            </a:r>
            <a:r>
              <a:rPr lang="cs-CZ" dirty="0" err="1"/>
              <a:t>general</a:t>
            </a:r>
            <a:r>
              <a:rPr lang="cs-CZ" dirty="0"/>
              <a:t> </a:t>
            </a:r>
            <a:r>
              <a:rPr lang="cs-CZ" dirty="0" err="1"/>
              <a:t>methodological</a:t>
            </a:r>
            <a:r>
              <a:rPr lang="cs-CZ" dirty="0"/>
              <a:t> </a:t>
            </a:r>
            <a:r>
              <a:rPr lang="cs-CZ" dirty="0" err="1"/>
              <a:t>consequences</a:t>
            </a:r>
            <a:r>
              <a:rPr lang="cs-CZ" dirty="0"/>
              <a:t>!)</a:t>
            </a:r>
          </a:p>
          <a:p>
            <a:r>
              <a:rPr lang="cs-CZ" dirty="0" err="1"/>
              <a:t>Features</a:t>
            </a:r>
            <a:r>
              <a:rPr lang="cs-CZ" dirty="0"/>
              <a:t> </a:t>
            </a:r>
            <a:r>
              <a:rPr lang="cs-CZ" dirty="0" err="1"/>
              <a:t>hindering</a:t>
            </a:r>
            <a:r>
              <a:rPr lang="cs-CZ" dirty="0"/>
              <a:t> </a:t>
            </a:r>
            <a:r>
              <a:rPr lang="cs-CZ" dirty="0" err="1"/>
              <a:t>the</a:t>
            </a:r>
            <a:r>
              <a:rPr lang="cs-CZ" dirty="0"/>
              <a:t> </a:t>
            </a:r>
            <a:r>
              <a:rPr lang="cs-CZ" dirty="0" err="1"/>
              <a:t>agreement</a:t>
            </a:r>
            <a:r>
              <a:rPr lang="cs-CZ" dirty="0"/>
              <a:t>:</a:t>
            </a:r>
          </a:p>
          <a:p>
            <a:pPr lvl="1"/>
            <a:r>
              <a:rPr lang="cs-CZ" dirty="0"/>
              <a:t>A </a:t>
            </a:r>
            <a:r>
              <a:rPr lang="cs-CZ" dirty="0" err="1"/>
              <a:t>difficult</a:t>
            </a:r>
            <a:r>
              <a:rPr lang="cs-CZ" dirty="0"/>
              <a:t> </a:t>
            </a:r>
            <a:r>
              <a:rPr lang="cs-CZ" dirty="0" err="1"/>
              <a:t>divisibility</a:t>
            </a:r>
            <a:r>
              <a:rPr lang="cs-CZ" dirty="0"/>
              <a:t> </a:t>
            </a:r>
            <a:r>
              <a:rPr lang="cs-CZ" dirty="0" err="1"/>
              <a:t>of</a:t>
            </a:r>
            <a:r>
              <a:rPr lang="cs-CZ" dirty="0"/>
              <a:t> </a:t>
            </a:r>
            <a:r>
              <a:rPr lang="cs-CZ" dirty="0" err="1"/>
              <a:t>the</a:t>
            </a:r>
            <a:r>
              <a:rPr lang="cs-CZ" dirty="0"/>
              <a:t> </a:t>
            </a:r>
            <a:r>
              <a:rPr lang="cs-CZ" dirty="0" err="1"/>
              <a:t>previous</a:t>
            </a:r>
            <a:r>
              <a:rPr lang="cs-CZ" dirty="0"/>
              <a:t> text</a:t>
            </a:r>
          </a:p>
          <a:p>
            <a:pPr lvl="2"/>
            <a:r>
              <a:rPr lang="cs-CZ" dirty="0" err="1"/>
              <a:t>Similar</a:t>
            </a:r>
            <a:r>
              <a:rPr lang="cs-CZ" dirty="0"/>
              <a:t> </a:t>
            </a:r>
            <a:r>
              <a:rPr lang="cs-CZ" dirty="0" err="1"/>
              <a:t>content</a:t>
            </a:r>
            <a:r>
              <a:rPr lang="cs-CZ" dirty="0"/>
              <a:t> in more </a:t>
            </a:r>
            <a:r>
              <a:rPr lang="cs-CZ" dirty="0" err="1"/>
              <a:t>clauses</a:t>
            </a:r>
            <a:r>
              <a:rPr lang="cs-CZ" dirty="0"/>
              <a:t> (</a:t>
            </a:r>
            <a:r>
              <a:rPr lang="cs-CZ" dirty="0" err="1"/>
              <a:t>e.g</a:t>
            </a:r>
            <a:r>
              <a:rPr lang="cs-CZ" dirty="0"/>
              <a:t>., </a:t>
            </a:r>
            <a:r>
              <a:rPr lang="cs-CZ" dirty="0" err="1"/>
              <a:t>reformulations</a:t>
            </a:r>
            <a:r>
              <a:rPr lang="cs-CZ" dirty="0"/>
              <a:t>)</a:t>
            </a:r>
          </a:p>
          <a:p>
            <a:pPr lvl="2"/>
            <a:r>
              <a:rPr lang="cs-CZ" dirty="0"/>
              <a:t>General, </a:t>
            </a:r>
            <a:r>
              <a:rPr lang="cs-CZ" dirty="0" err="1"/>
              <a:t>abstract</a:t>
            </a:r>
            <a:r>
              <a:rPr lang="cs-CZ" dirty="0"/>
              <a:t> </a:t>
            </a:r>
            <a:r>
              <a:rPr lang="cs-CZ" dirty="0" err="1"/>
              <a:t>meaning</a:t>
            </a:r>
            <a:r>
              <a:rPr lang="cs-CZ" dirty="0"/>
              <a:t> </a:t>
            </a:r>
            <a:r>
              <a:rPr lang="cs-CZ" dirty="0" err="1"/>
              <a:t>of</a:t>
            </a:r>
            <a:r>
              <a:rPr lang="cs-CZ" dirty="0"/>
              <a:t> </a:t>
            </a:r>
            <a:r>
              <a:rPr lang="cs-CZ" dirty="0" err="1"/>
              <a:t>the</a:t>
            </a:r>
            <a:r>
              <a:rPr lang="cs-CZ" dirty="0"/>
              <a:t> text</a:t>
            </a:r>
          </a:p>
          <a:p>
            <a:pPr lvl="2"/>
            <a:r>
              <a:rPr lang="cs-CZ" dirty="0"/>
              <a:t>Identity </a:t>
            </a:r>
            <a:r>
              <a:rPr lang="cs-CZ" dirty="0" err="1"/>
              <a:t>of</a:t>
            </a:r>
            <a:r>
              <a:rPr lang="cs-CZ" dirty="0"/>
              <a:t> </a:t>
            </a:r>
            <a:r>
              <a:rPr lang="cs-CZ" dirty="0" err="1"/>
              <a:t>subjects</a:t>
            </a:r>
            <a:r>
              <a:rPr lang="cs-CZ" dirty="0"/>
              <a:t> (</a:t>
            </a:r>
            <a:r>
              <a:rPr lang="cs-CZ" dirty="0" err="1"/>
              <a:t>coreference</a:t>
            </a:r>
            <a:r>
              <a:rPr lang="cs-CZ" dirty="0"/>
              <a:t>) in </a:t>
            </a:r>
            <a:r>
              <a:rPr lang="cs-CZ" dirty="0" err="1"/>
              <a:t>several</a:t>
            </a:r>
            <a:r>
              <a:rPr lang="cs-CZ" dirty="0"/>
              <a:t> </a:t>
            </a:r>
            <a:r>
              <a:rPr lang="cs-CZ" dirty="0" err="1"/>
              <a:t>clauses</a:t>
            </a:r>
            <a:endParaRPr lang="en-US" dirty="0"/>
          </a:p>
          <a:p>
            <a:pPr lvl="1"/>
            <a:r>
              <a:rPr lang="cs-CZ" dirty="0" err="1"/>
              <a:t>Relying</a:t>
            </a:r>
            <a:r>
              <a:rPr lang="cs-CZ" dirty="0"/>
              <a:t> on </a:t>
            </a:r>
            <a:r>
              <a:rPr lang="cs-CZ" dirty="0" err="1"/>
              <a:t>other</a:t>
            </a:r>
            <a:r>
              <a:rPr lang="cs-CZ" dirty="0"/>
              <a:t> </a:t>
            </a:r>
            <a:r>
              <a:rPr lang="cs-CZ" dirty="0" err="1"/>
              <a:t>types</a:t>
            </a:r>
            <a:r>
              <a:rPr lang="cs-CZ" dirty="0"/>
              <a:t> </a:t>
            </a:r>
            <a:r>
              <a:rPr lang="cs-CZ" dirty="0" err="1"/>
              <a:t>of</a:t>
            </a:r>
            <a:r>
              <a:rPr lang="cs-CZ" dirty="0"/>
              <a:t> </a:t>
            </a:r>
            <a:r>
              <a:rPr lang="cs-CZ" dirty="0" err="1"/>
              <a:t>cues</a:t>
            </a:r>
            <a:r>
              <a:rPr lang="cs-CZ" dirty="0"/>
              <a:t> (</a:t>
            </a:r>
            <a:r>
              <a:rPr lang="cs-CZ" dirty="0" err="1"/>
              <a:t>coreference</a:t>
            </a:r>
            <a:r>
              <a:rPr lang="cs-CZ" dirty="0"/>
              <a:t>, </a:t>
            </a:r>
            <a:r>
              <a:rPr lang="cs-CZ" dirty="0" err="1"/>
              <a:t>lexical</a:t>
            </a:r>
            <a:r>
              <a:rPr lang="cs-CZ" dirty="0"/>
              <a:t> </a:t>
            </a:r>
            <a:r>
              <a:rPr lang="cs-CZ" dirty="0" err="1"/>
              <a:t>cues</a:t>
            </a:r>
            <a:r>
              <a:rPr lang="cs-CZ" dirty="0"/>
              <a:t>, </a:t>
            </a:r>
            <a:r>
              <a:rPr lang="cs-CZ" dirty="0" err="1"/>
              <a:t>temporal</a:t>
            </a:r>
            <a:r>
              <a:rPr lang="cs-CZ" dirty="0"/>
              <a:t> </a:t>
            </a:r>
            <a:r>
              <a:rPr lang="cs-CZ" dirty="0" err="1"/>
              <a:t>organization</a:t>
            </a:r>
            <a:r>
              <a:rPr lang="cs-CZ" dirty="0"/>
              <a:t>)</a:t>
            </a:r>
          </a:p>
          <a:p>
            <a:pPr lvl="1"/>
            <a:r>
              <a:rPr lang="cs-CZ" dirty="0" err="1"/>
              <a:t>Difficulties</a:t>
            </a:r>
            <a:r>
              <a:rPr lang="cs-CZ" dirty="0"/>
              <a:t> </a:t>
            </a:r>
            <a:r>
              <a:rPr lang="cs-CZ" dirty="0" err="1"/>
              <a:t>with</a:t>
            </a:r>
            <a:r>
              <a:rPr lang="cs-CZ" dirty="0"/>
              <a:t> </a:t>
            </a:r>
            <a:r>
              <a:rPr lang="cs-CZ" dirty="0" err="1"/>
              <a:t>inferences</a:t>
            </a:r>
            <a:r>
              <a:rPr lang="cs-CZ" dirty="0"/>
              <a:t> (</a:t>
            </a:r>
            <a:r>
              <a:rPr lang="cs-CZ" dirty="0" err="1"/>
              <a:t>e.g</a:t>
            </a:r>
            <a:r>
              <a:rPr lang="cs-CZ" dirty="0"/>
              <a:t>., </a:t>
            </a:r>
            <a:r>
              <a:rPr lang="cs-CZ" dirty="0" err="1"/>
              <a:t>world</a:t>
            </a:r>
            <a:r>
              <a:rPr lang="cs-CZ" dirty="0"/>
              <a:t> </a:t>
            </a:r>
            <a:r>
              <a:rPr lang="cs-CZ" dirty="0" err="1"/>
              <a:t>knowledge</a:t>
            </a:r>
            <a:r>
              <a:rPr lang="cs-CZ" dirty="0"/>
              <a:t>)</a:t>
            </a:r>
          </a:p>
          <a:p>
            <a:pPr lvl="1"/>
            <a:r>
              <a:rPr lang="en-US" dirty="0"/>
              <a:t>Individual annotators’ comprehension: level of attention to </a:t>
            </a:r>
            <a:r>
              <a:rPr lang="cs-CZ" dirty="0" err="1"/>
              <a:t>the</a:t>
            </a:r>
            <a:r>
              <a:rPr lang="cs-CZ" dirty="0"/>
              <a:t> </a:t>
            </a:r>
            <a:r>
              <a:rPr lang="cs-CZ" dirty="0" err="1"/>
              <a:t>larger</a:t>
            </a:r>
            <a:r>
              <a:rPr lang="cs-CZ" dirty="0"/>
              <a:t> </a:t>
            </a:r>
            <a:r>
              <a:rPr lang="cs-CZ" dirty="0" err="1"/>
              <a:t>context</a:t>
            </a:r>
            <a:endParaRPr lang="cs-CZ" dirty="0"/>
          </a:p>
          <a:p>
            <a:endParaRPr lang="cs-CZ" dirty="0"/>
          </a:p>
          <a:p>
            <a:r>
              <a:rPr lang="cs-CZ" dirty="0" err="1"/>
              <a:t>Features</a:t>
            </a:r>
            <a:r>
              <a:rPr lang="cs-CZ" dirty="0"/>
              <a:t> </a:t>
            </a:r>
            <a:r>
              <a:rPr lang="cs-CZ" dirty="0" err="1"/>
              <a:t>supporting</a:t>
            </a:r>
            <a:r>
              <a:rPr lang="cs-CZ" dirty="0"/>
              <a:t> </a:t>
            </a:r>
            <a:r>
              <a:rPr lang="cs-CZ" dirty="0" err="1"/>
              <a:t>the</a:t>
            </a:r>
            <a:r>
              <a:rPr lang="cs-CZ" dirty="0"/>
              <a:t> </a:t>
            </a:r>
            <a:r>
              <a:rPr lang="cs-CZ" dirty="0" err="1"/>
              <a:t>agreement</a:t>
            </a:r>
            <a:r>
              <a:rPr lang="cs-CZ" dirty="0"/>
              <a:t>:</a:t>
            </a:r>
          </a:p>
          <a:p>
            <a:pPr lvl="1"/>
            <a:r>
              <a:rPr lang="cs-CZ" dirty="0" err="1"/>
              <a:t>Different</a:t>
            </a:r>
            <a:r>
              <a:rPr lang="cs-CZ" dirty="0"/>
              <a:t> </a:t>
            </a:r>
            <a:r>
              <a:rPr lang="cs-CZ" dirty="0" err="1"/>
              <a:t>content</a:t>
            </a:r>
            <a:r>
              <a:rPr lang="cs-CZ" dirty="0"/>
              <a:t> </a:t>
            </a:r>
            <a:r>
              <a:rPr lang="cs-CZ" dirty="0" err="1"/>
              <a:t>of</a:t>
            </a:r>
            <a:r>
              <a:rPr lang="cs-CZ" dirty="0"/>
              <a:t> single </a:t>
            </a:r>
            <a:r>
              <a:rPr lang="cs-CZ" dirty="0" err="1"/>
              <a:t>clauses</a:t>
            </a:r>
            <a:r>
              <a:rPr lang="cs-CZ" dirty="0"/>
              <a:t> on </a:t>
            </a:r>
            <a:r>
              <a:rPr lang="cs-CZ" dirty="0" err="1"/>
              <a:t>the</a:t>
            </a:r>
            <a:r>
              <a:rPr lang="cs-CZ" dirty="0"/>
              <a:t> </a:t>
            </a:r>
            <a:r>
              <a:rPr lang="cs-CZ" dirty="0" err="1"/>
              <a:t>left</a:t>
            </a:r>
            <a:r>
              <a:rPr lang="cs-CZ" dirty="0"/>
              <a:t> </a:t>
            </a:r>
            <a:r>
              <a:rPr lang="cs-CZ" dirty="0" err="1"/>
              <a:t>side</a:t>
            </a:r>
            <a:r>
              <a:rPr lang="cs-CZ" dirty="0"/>
              <a:t>, </a:t>
            </a:r>
            <a:r>
              <a:rPr lang="cs-CZ" dirty="0" err="1"/>
              <a:t>lexical</a:t>
            </a:r>
            <a:r>
              <a:rPr lang="cs-CZ" dirty="0"/>
              <a:t> </a:t>
            </a:r>
            <a:r>
              <a:rPr lang="cs-CZ" dirty="0" err="1"/>
              <a:t>difference</a:t>
            </a:r>
            <a:r>
              <a:rPr lang="cs-CZ" dirty="0"/>
              <a:t> </a:t>
            </a:r>
            <a:r>
              <a:rPr lang="cs-CZ" dirty="0" err="1"/>
              <a:t>among</a:t>
            </a:r>
            <a:r>
              <a:rPr lang="cs-CZ" dirty="0"/>
              <a:t> </a:t>
            </a:r>
            <a:r>
              <a:rPr lang="cs-CZ" dirty="0" err="1"/>
              <a:t>clauses</a:t>
            </a:r>
            <a:r>
              <a:rPr lang="cs-CZ" dirty="0"/>
              <a:t>, </a:t>
            </a:r>
            <a:r>
              <a:rPr lang="cs-CZ" dirty="0" err="1"/>
              <a:t>low</a:t>
            </a:r>
            <a:r>
              <a:rPr lang="cs-CZ" dirty="0"/>
              <a:t> </a:t>
            </a:r>
            <a:r>
              <a:rPr lang="cs-CZ" dirty="0" err="1"/>
              <a:t>coreference</a:t>
            </a:r>
            <a:endParaRPr lang="cs-CZ" dirty="0"/>
          </a:p>
          <a:p>
            <a:pPr lvl="1"/>
            <a:r>
              <a:rPr lang="cs-CZ" dirty="0"/>
              <a:t>Co-</a:t>
            </a:r>
            <a:r>
              <a:rPr lang="cs-CZ" dirty="0" err="1"/>
              <a:t>operation</a:t>
            </a:r>
            <a:r>
              <a:rPr lang="cs-CZ" dirty="0"/>
              <a:t> </a:t>
            </a:r>
            <a:r>
              <a:rPr lang="cs-CZ" dirty="0" err="1"/>
              <a:t>of</a:t>
            </a:r>
            <a:r>
              <a:rPr lang="cs-CZ" dirty="0"/>
              <a:t> </a:t>
            </a:r>
            <a:r>
              <a:rPr lang="cs-CZ" dirty="0" err="1"/>
              <a:t>the</a:t>
            </a:r>
            <a:r>
              <a:rPr lang="cs-CZ" dirty="0"/>
              <a:t> </a:t>
            </a:r>
            <a:r>
              <a:rPr lang="cs-CZ" dirty="0" err="1"/>
              <a:t>four</a:t>
            </a:r>
            <a:r>
              <a:rPr lang="cs-CZ" dirty="0"/>
              <a:t> </a:t>
            </a:r>
            <a:r>
              <a:rPr lang="cs-CZ" dirty="0" err="1"/>
              <a:t>coherence</a:t>
            </a:r>
            <a:r>
              <a:rPr lang="cs-CZ" dirty="0"/>
              <a:t> </a:t>
            </a:r>
            <a:r>
              <a:rPr lang="cs-CZ" dirty="0" err="1"/>
              <a:t>networks</a:t>
            </a:r>
            <a:r>
              <a:rPr lang="cs-CZ" dirty="0"/>
              <a:t> (</a:t>
            </a:r>
            <a:r>
              <a:rPr lang="cs-CZ" dirty="0" err="1"/>
              <a:t>discourse</a:t>
            </a:r>
            <a:r>
              <a:rPr lang="cs-CZ" dirty="0"/>
              <a:t> relations, </a:t>
            </a:r>
            <a:r>
              <a:rPr lang="cs-CZ" dirty="0" err="1"/>
              <a:t>coreference</a:t>
            </a:r>
            <a:r>
              <a:rPr lang="cs-CZ" dirty="0"/>
              <a:t>, </a:t>
            </a:r>
            <a:r>
              <a:rPr lang="cs-CZ" dirty="0" err="1"/>
              <a:t>lexical</a:t>
            </a:r>
            <a:r>
              <a:rPr lang="cs-CZ" dirty="0"/>
              <a:t> </a:t>
            </a:r>
            <a:r>
              <a:rPr lang="cs-CZ" dirty="0" err="1"/>
              <a:t>cues</a:t>
            </a:r>
            <a:r>
              <a:rPr lang="cs-CZ" dirty="0"/>
              <a:t>, </a:t>
            </a:r>
            <a:r>
              <a:rPr lang="cs-CZ" dirty="0" err="1"/>
              <a:t>temporal</a:t>
            </a:r>
            <a:r>
              <a:rPr lang="cs-CZ" dirty="0"/>
              <a:t> </a:t>
            </a:r>
            <a:r>
              <a:rPr lang="cs-CZ" dirty="0" err="1"/>
              <a:t>cues</a:t>
            </a:r>
            <a:r>
              <a:rPr lang="cs-CZ" dirty="0"/>
              <a:t>)</a:t>
            </a:r>
          </a:p>
          <a:p>
            <a:pPr lvl="1"/>
            <a:r>
              <a:rPr lang="cs-CZ" dirty="0"/>
              <a:t>Same </a:t>
            </a:r>
            <a:r>
              <a:rPr lang="cs-CZ" dirty="0" err="1"/>
              <a:t>subjects</a:t>
            </a:r>
            <a:r>
              <a:rPr lang="cs-CZ" dirty="0"/>
              <a:t> in </a:t>
            </a:r>
            <a:r>
              <a:rPr lang="cs-CZ" dirty="0" err="1"/>
              <a:t>the</a:t>
            </a:r>
            <a:r>
              <a:rPr lang="cs-CZ" dirty="0"/>
              <a:t> </a:t>
            </a:r>
            <a:r>
              <a:rPr lang="cs-CZ" dirty="0" err="1"/>
              <a:t>right</a:t>
            </a:r>
            <a:r>
              <a:rPr lang="cs-CZ" dirty="0"/>
              <a:t> argument and </a:t>
            </a:r>
            <a:r>
              <a:rPr lang="cs-CZ" dirty="0" err="1"/>
              <a:t>one</a:t>
            </a:r>
            <a:r>
              <a:rPr lang="cs-CZ" dirty="0"/>
              <a:t> </a:t>
            </a:r>
            <a:r>
              <a:rPr lang="cs-CZ" dirty="0" err="1"/>
              <a:t>of</a:t>
            </a:r>
            <a:r>
              <a:rPr lang="cs-CZ" dirty="0"/>
              <a:t> </a:t>
            </a:r>
            <a:r>
              <a:rPr lang="cs-CZ" dirty="0" err="1"/>
              <a:t>the</a:t>
            </a:r>
            <a:r>
              <a:rPr lang="cs-CZ" dirty="0"/>
              <a:t> </a:t>
            </a:r>
            <a:r>
              <a:rPr lang="cs-CZ" dirty="0" err="1"/>
              <a:t>clauses</a:t>
            </a:r>
            <a:r>
              <a:rPr lang="cs-CZ" dirty="0"/>
              <a:t> on </a:t>
            </a:r>
            <a:r>
              <a:rPr lang="cs-CZ" dirty="0" err="1"/>
              <a:t>the</a:t>
            </a:r>
            <a:r>
              <a:rPr lang="cs-CZ" dirty="0"/>
              <a:t> </a:t>
            </a:r>
            <a:r>
              <a:rPr lang="cs-CZ" dirty="0" err="1"/>
              <a:t>left</a:t>
            </a:r>
            <a:endParaRPr lang="cs-CZ" dirty="0"/>
          </a:p>
          <a:p>
            <a:pPr lvl="1"/>
            <a:r>
              <a:rPr lang="cs-CZ" dirty="0" err="1"/>
              <a:t>Simple</a:t>
            </a:r>
            <a:r>
              <a:rPr lang="cs-CZ" dirty="0"/>
              <a:t> </a:t>
            </a:r>
            <a:r>
              <a:rPr lang="cs-CZ" dirty="0" err="1"/>
              <a:t>references</a:t>
            </a:r>
            <a:r>
              <a:rPr lang="cs-CZ" dirty="0"/>
              <a:t> </a:t>
            </a:r>
            <a:r>
              <a:rPr lang="cs-CZ" dirty="0" err="1"/>
              <a:t>inquired</a:t>
            </a:r>
            <a:r>
              <a:rPr lang="cs-CZ" dirty="0"/>
              <a:t> </a:t>
            </a:r>
            <a:r>
              <a:rPr lang="cs-CZ" dirty="0" err="1"/>
              <a:t>only</a:t>
            </a:r>
            <a:r>
              <a:rPr lang="cs-CZ" dirty="0"/>
              <a:t>, no </a:t>
            </a:r>
            <a:r>
              <a:rPr lang="cs-CZ" dirty="0" err="1"/>
              <a:t>specific</a:t>
            </a:r>
            <a:r>
              <a:rPr lang="cs-CZ" dirty="0"/>
              <a:t> </a:t>
            </a:r>
            <a:r>
              <a:rPr lang="cs-CZ" dirty="0" err="1"/>
              <a:t>world</a:t>
            </a:r>
            <a:r>
              <a:rPr lang="cs-CZ" dirty="0"/>
              <a:t> </a:t>
            </a:r>
            <a:r>
              <a:rPr lang="cs-CZ" dirty="0" err="1"/>
              <a:t>knowledge</a:t>
            </a:r>
            <a:r>
              <a:rPr lang="cs-CZ" dirty="0"/>
              <a:t> </a:t>
            </a:r>
            <a:r>
              <a:rPr lang="cs-CZ" dirty="0" err="1"/>
              <a:t>needed</a:t>
            </a:r>
            <a:endParaRPr lang="cs-CZ" dirty="0"/>
          </a:p>
          <a:p>
            <a:pPr lvl="1"/>
            <a:endParaRPr lang="cs-CZ" dirty="0"/>
          </a:p>
        </p:txBody>
      </p:sp>
    </p:spTree>
    <p:extLst>
      <p:ext uri="{BB962C8B-B14F-4D97-AF65-F5344CB8AC3E}">
        <p14:creationId xmlns:p14="http://schemas.microsoft.com/office/powerpoint/2010/main" val="23226400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EE6D98A-98F4-9343-8536-7D3540A7A476}"/>
              </a:ext>
            </a:extLst>
          </p:cNvPr>
          <p:cNvSpPr>
            <a:spLocks noGrp="1"/>
          </p:cNvSpPr>
          <p:nvPr>
            <p:ph type="title"/>
          </p:nvPr>
        </p:nvSpPr>
        <p:spPr/>
        <p:txBody>
          <a:bodyPr/>
          <a:lstStyle/>
          <a:p>
            <a:r>
              <a:rPr lang="cs-CZ" dirty="0"/>
              <a:t>Hlava AD: </a:t>
            </a:r>
            <a:r>
              <a:rPr lang="cs-CZ" dirty="0" err="1"/>
              <a:t>difference</a:t>
            </a:r>
            <a:r>
              <a:rPr lang="cs-CZ" dirty="0"/>
              <a:t> in </a:t>
            </a:r>
            <a:r>
              <a:rPr lang="cs-CZ" dirty="0" err="1"/>
              <a:t>the</a:t>
            </a:r>
            <a:r>
              <a:rPr lang="cs-CZ" dirty="0"/>
              <a:t> </a:t>
            </a:r>
            <a:r>
              <a:rPr lang="cs-CZ" dirty="0" err="1"/>
              <a:t>interpretation</a:t>
            </a:r>
            <a:endParaRPr lang="en-US" dirty="0"/>
          </a:p>
        </p:txBody>
      </p:sp>
      <p:sp>
        <p:nvSpPr>
          <p:cNvPr id="3" name="Zástupný obsah 2">
            <a:extLst>
              <a:ext uri="{FF2B5EF4-FFF2-40B4-BE49-F238E27FC236}">
                <a16:creationId xmlns:a16="http://schemas.microsoft.com/office/drawing/2014/main" id="{2CF0E120-C03E-C03A-B056-79B20005209B}"/>
              </a:ext>
            </a:extLst>
          </p:cNvPr>
          <p:cNvSpPr>
            <a:spLocks noGrp="1"/>
          </p:cNvSpPr>
          <p:nvPr>
            <p:ph idx="1"/>
          </p:nvPr>
        </p:nvSpPr>
        <p:spPr/>
        <p:txBody>
          <a:bodyPr>
            <a:normAutofit fontScale="77500" lnSpcReduction="20000"/>
          </a:bodyPr>
          <a:lstStyle/>
          <a:p>
            <a:pPr marL="0" indent="0">
              <a:buNone/>
            </a:pPr>
            <a:r>
              <a:rPr lang="en-US" noProof="0" dirty="0"/>
              <a:t>Context: </a:t>
            </a:r>
            <a:r>
              <a:rPr lang="en-US" i="1" noProof="0" dirty="0"/>
              <a:t>An odor can be caused even by an insignificant concentration of substances such as chlorophenols. For our research, we collaborate with the central laboratory of the Czech Agriculture and Food Inspection Authority. In addition to plastics, BHT </a:t>
            </a:r>
            <a:r>
              <a:rPr lang="en-US" b="1" i="1" noProof="0" dirty="0">
                <a:solidFill>
                  <a:srgbClr val="FF0000"/>
                </a:solidFill>
              </a:rPr>
              <a:t>is added</a:t>
            </a:r>
            <a:r>
              <a:rPr lang="cs-CZ" b="1" i="1" noProof="0" dirty="0">
                <a:solidFill>
                  <a:srgbClr val="FF0000"/>
                </a:solidFill>
              </a:rPr>
              <a:t> </a:t>
            </a:r>
            <a:r>
              <a:rPr lang="en-US" b="1" noProof="0" dirty="0">
                <a:solidFill>
                  <a:srgbClr val="FF0000"/>
                </a:solidFill>
              </a:rPr>
              <a:t>[</a:t>
            </a:r>
            <a:r>
              <a:rPr lang="cs-CZ" b="1" noProof="0" dirty="0">
                <a:solidFill>
                  <a:srgbClr val="FF0000"/>
                </a:solidFill>
              </a:rPr>
              <a:t>ANN 2</a:t>
            </a:r>
            <a:r>
              <a:rPr lang="en-US" b="1" noProof="0" dirty="0">
                <a:solidFill>
                  <a:srgbClr val="FF0000"/>
                </a:solidFill>
              </a:rPr>
              <a:t>]</a:t>
            </a:r>
            <a:r>
              <a:rPr lang="en-US" i="1" noProof="0" dirty="0"/>
              <a:t> to products such as shelf-stable confectionery and instant soups to stabilize fats.</a:t>
            </a:r>
          </a:p>
          <a:p>
            <a:pPr marL="0" indent="0">
              <a:buNone/>
            </a:pPr>
            <a:r>
              <a:rPr lang="en-US" noProof="0" dirty="0"/>
              <a:t>Left sentence: </a:t>
            </a:r>
            <a:r>
              <a:rPr lang="en-US" i="1" noProof="0" dirty="0"/>
              <a:t>It </a:t>
            </a:r>
            <a:r>
              <a:rPr lang="en-US" b="1" i="1" noProof="0" dirty="0">
                <a:solidFill>
                  <a:srgbClr val="FF0000"/>
                </a:solidFill>
              </a:rPr>
              <a:t>poses</a:t>
            </a:r>
            <a:r>
              <a:rPr lang="en-US" i="1" noProof="0" dirty="0"/>
              <a:t> </a:t>
            </a:r>
            <a:r>
              <a:rPr lang="en-US" b="1" dirty="0">
                <a:solidFill>
                  <a:srgbClr val="FF0000"/>
                </a:solidFill>
              </a:rPr>
              <a:t>[</a:t>
            </a:r>
            <a:r>
              <a:rPr lang="cs-CZ" b="1" dirty="0">
                <a:solidFill>
                  <a:srgbClr val="FF0000"/>
                </a:solidFill>
              </a:rPr>
              <a:t>ANN 1</a:t>
            </a:r>
            <a:r>
              <a:rPr lang="en-US" b="1" dirty="0">
                <a:solidFill>
                  <a:srgbClr val="FF0000"/>
                </a:solidFill>
              </a:rPr>
              <a:t>] </a:t>
            </a:r>
            <a:r>
              <a:rPr lang="en-US" i="1" noProof="0" dirty="0"/>
              <a:t>no health risk provided it remains within permissible safety limits.</a:t>
            </a:r>
          </a:p>
          <a:p>
            <a:pPr marL="0" indent="0">
              <a:buNone/>
            </a:pPr>
            <a:r>
              <a:rPr lang="en-US" noProof="0" dirty="0"/>
              <a:t>Right sentence: </a:t>
            </a:r>
            <a:r>
              <a:rPr lang="en-US" b="1" i="1" noProof="0" dirty="0">
                <a:solidFill>
                  <a:srgbClr val="00B050"/>
                </a:solidFill>
              </a:rPr>
              <a:t>However</a:t>
            </a:r>
            <a:r>
              <a:rPr lang="en-US" i="1" noProof="0" dirty="0"/>
              <a:t>, it certainly does not belong in vodka.</a:t>
            </a:r>
          </a:p>
          <a:p>
            <a:endParaRPr lang="en-US" noProof="0" dirty="0"/>
          </a:p>
          <a:p>
            <a:r>
              <a:rPr lang="en-US" noProof="0" dirty="0"/>
              <a:t>Annotator 1: </a:t>
            </a:r>
            <a:r>
              <a:rPr lang="cs-CZ" noProof="0" dirty="0"/>
              <a:t>	</a:t>
            </a:r>
            <a:r>
              <a:rPr lang="en-US" b="1" noProof="0" dirty="0"/>
              <a:t>poses</a:t>
            </a:r>
          </a:p>
          <a:p>
            <a:pPr marL="0" indent="0">
              <a:buNone/>
            </a:pPr>
            <a:r>
              <a:rPr lang="cs-CZ" noProof="0" dirty="0"/>
              <a:t>		</a:t>
            </a:r>
            <a:r>
              <a:rPr lang="en-US" noProof="0" dirty="0"/>
              <a:t>“It poses no health risk, however, it does not belong to vodka.”</a:t>
            </a:r>
            <a:endParaRPr lang="cs-CZ" noProof="0" dirty="0"/>
          </a:p>
          <a:p>
            <a:pPr marL="0" indent="0">
              <a:buNone/>
            </a:pPr>
            <a:endParaRPr lang="en-US" noProof="0" dirty="0"/>
          </a:p>
          <a:p>
            <a:r>
              <a:rPr lang="cs-CZ" noProof="0" dirty="0" err="1"/>
              <a:t>Annotator</a:t>
            </a:r>
            <a:r>
              <a:rPr lang="en-US" noProof="0" dirty="0"/>
              <a:t> 2: </a:t>
            </a:r>
            <a:r>
              <a:rPr lang="cs-CZ" noProof="0" dirty="0"/>
              <a:t>	</a:t>
            </a:r>
            <a:r>
              <a:rPr lang="cs-CZ" b="1" noProof="0" dirty="0" err="1"/>
              <a:t>is</a:t>
            </a:r>
            <a:r>
              <a:rPr lang="cs-CZ" b="1" noProof="0" dirty="0"/>
              <a:t> </a:t>
            </a:r>
            <a:r>
              <a:rPr lang="cs-CZ" b="1" noProof="0" dirty="0" err="1"/>
              <a:t>added</a:t>
            </a:r>
            <a:endParaRPr lang="cs-CZ" b="1" noProof="0" dirty="0"/>
          </a:p>
          <a:p>
            <a:pPr marL="0" indent="0">
              <a:buNone/>
            </a:pPr>
            <a:r>
              <a:rPr lang="cs-CZ" noProof="0" dirty="0"/>
              <a:t>		</a:t>
            </a:r>
            <a:r>
              <a:rPr lang="en-US" noProof="0" dirty="0"/>
              <a:t>“It is added to confection</a:t>
            </a:r>
            <a:r>
              <a:rPr lang="cs-CZ" noProof="0" dirty="0"/>
              <a:t>e</a:t>
            </a:r>
            <a:r>
              <a:rPr lang="en-US" noProof="0" dirty="0" err="1"/>
              <a:t>ry</a:t>
            </a:r>
            <a:r>
              <a:rPr lang="en-US" noProof="0" dirty="0"/>
              <a:t> and instant soups, however, it does not belong in </a:t>
            </a:r>
            <a:endParaRPr lang="cs-CZ" noProof="0" dirty="0"/>
          </a:p>
          <a:p>
            <a:pPr marL="0" indent="0">
              <a:buNone/>
            </a:pPr>
            <a:r>
              <a:rPr lang="cs-CZ" dirty="0"/>
              <a:t>		</a:t>
            </a:r>
            <a:r>
              <a:rPr lang="en-US" noProof="0" dirty="0"/>
              <a:t>vodka.”</a:t>
            </a:r>
          </a:p>
          <a:p>
            <a:endParaRPr lang="en-US" noProof="0" dirty="0"/>
          </a:p>
          <a:p>
            <a:r>
              <a:rPr lang="en-US" noProof="0" dirty="0"/>
              <a:t>lexical cues</a:t>
            </a:r>
          </a:p>
          <a:p>
            <a:r>
              <a:rPr lang="en-US" noProof="0" dirty="0"/>
              <a:t>Different importance of single parts of the texts – different readings</a:t>
            </a:r>
          </a:p>
          <a:p>
            <a:endParaRPr lang="en-US" noProof="0" dirty="0"/>
          </a:p>
        </p:txBody>
      </p:sp>
    </p:spTree>
    <p:extLst>
      <p:ext uri="{BB962C8B-B14F-4D97-AF65-F5344CB8AC3E}">
        <p14:creationId xmlns:p14="http://schemas.microsoft.com/office/powerpoint/2010/main" val="27530348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4285E2-D176-65DE-EFA2-264633ECB541}"/>
              </a:ext>
            </a:extLst>
          </p:cNvPr>
          <p:cNvSpPr>
            <a:spLocks noGrp="1"/>
          </p:cNvSpPr>
          <p:nvPr>
            <p:ph type="title"/>
          </p:nvPr>
        </p:nvSpPr>
        <p:spPr/>
        <p:txBody>
          <a:bodyPr/>
          <a:lstStyle/>
          <a:p>
            <a:r>
              <a:rPr lang="en-US" noProof="0" dirty="0"/>
              <a:t>Observations across Hlava Cor and Hlava AD</a:t>
            </a:r>
          </a:p>
        </p:txBody>
      </p:sp>
      <p:sp>
        <p:nvSpPr>
          <p:cNvPr id="3" name="Zástupný obsah 2">
            <a:extLst>
              <a:ext uri="{FF2B5EF4-FFF2-40B4-BE49-F238E27FC236}">
                <a16:creationId xmlns:a16="http://schemas.microsoft.com/office/drawing/2014/main" id="{B982C3B3-856B-B58E-3945-B0D9E643ED5A}"/>
              </a:ext>
            </a:extLst>
          </p:cNvPr>
          <p:cNvSpPr>
            <a:spLocks noGrp="1"/>
          </p:cNvSpPr>
          <p:nvPr>
            <p:ph idx="1"/>
          </p:nvPr>
        </p:nvSpPr>
        <p:spPr/>
        <p:txBody>
          <a:bodyPr>
            <a:normAutofit/>
          </a:bodyPr>
          <a:lstStyle/>
          <a:p>
            <a:r>
              <a:rPr lang="en-US" noProof="0" dirty="0"/>
              <a:t>Average pairwise agreement on target identification:</a:t>
            </a:r>
          </a:p>
          <a:p>
            <a:pPr lvl="1"/>
            <a:r>
              <a:rPr lang="en-US" noProof="0" dirty="0"/>
              <a:t>Hlava Cor	60.4%</a:t>
            </a:r>
          </a:p>
          <a:p>
            <a:pPr lvl="1"/>
            <a:r>
              <a:rPr lang="en-US" noProof="0" dirty="0"/>
              <a:t>Hlava AD	64.9%</a:t>
            </a:r>
          </a:p>
          <a:p>
            <a:endParaRPr lang="en-US" noProof="0" dirty="0"/>
          </a:p>
          <a:p>
            <a:r>
              <a:rPr lang="en-US" noProof="0" dirty="0"/>
              <a:t>Comments:</a:t>
            </a:r>
          </a:p>
          <a:p>
            <a:pPr lvl="1"/>
            <a:r>
              <a:rPr lang="en-US" b="1" noProof="0" dirty="0">
                <a:solidFill>
                  <a:srgbClr val="FF0000"/>
                </a:solidFill>
              </a:rPr>
              <a:t>Differences between formal solutions and comments (formal agreement and informal disagreement and vice versa) – methodological consequences</a:t>
            </a:r>
          </a:p>
          <a:p>
            <a:endParaRPr lang="en-US" noProof="0" dirty="0"/>
          </a:p>
          <a:p>
            <a:r>
              <a:rPr lang="en-US" noProof="0" dirty="0"/>
              <a:t>Need for context: (0/1/2)</a:t>
            </a:r>
          </a:p>
          <a:p>
            <a:pPr lvl="1"/>
            <a:r>
              <a:rPr lang="en-US" b="1" noProof="0" dirty="0">
                <a:solidFill>
                  <a:srgbClr val="FF0000"/>
                </a:solidFill>
              </a:rPr>
              <a:t>Substantial variation across annotators</a:t>
            </a:r>
            <a:r>
              <a:rPr lang="en-US" noProof="0" dirty="0"/>
              <a:t> – individual differences in annotation style</a:t>
            </a:r>
          </a:p>
          <a:p>
            <a:pPr lvl="1"/>
            <a:r>
              <a:rPr lang="en-US" noProof="0" dirty="0"/>
              <a:t>Degree of confidence vs. need for verification (attention to detail)</a:t>
            </a:r>
          </a:p>
          <a:p>
            <a:pPr marL="0" indent="0">
              <a:buNone/>
            </a:pPr>
            <a:endParaRPr lang="en-US" noProof="0" dirty="0"/>
          </a:p>
          <a:p>
            <a:pPr lvl="1"/>
            <a:endParaRPr lang="en-US" noProof="0" dirty="0"/>
          </a:p>
        </p:txBody>
      </p:sp>
    </p:spTree>
    <p:extLst>
      <p:ext uri="{BB962C8B-B14F-4D97-AF65-F5344CB8AC3E}">
        <p14:creationId xmlns:p14="http://schemas.microsoft.com/office/powerpoint/2010/main" val="290698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118D8-C3A3-9090-86BF-38A91244AA43}"/>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A1A56506-0166-FCE2-9EC3-F4088E287A2F}"/>
              </a:ext>
            </a:extLst>
          </p:cNvPr>
          <p:cNvSpPr>
            <a:spLocks noGrp="1"/>
          </p:cNvSpPr>
          <p:nvPr>
            <p:ph type="title"/>
          </p:nvPr>
        </p:nvSpPr>
        <p:spPr/>
        <p:txBody>
          <a:bodyPr/>
          <a:lstStyle/>
          <a:p>
            <a:r>
              <a:rPr lang="en-US" noProof="0" dirty="0"/>
              <a:t>Future work</a:t>
            </a:r>
          </a:p>
        </p:txBody>
      </p:sp>
      <p:sp>
        <p:nvSpPr>
          <p:cNvPr id="3" name="Zástupný obsah 2">
            <a:extLst>
              <a:ext uri="{FF2B5EF4-FFF2-40B4-BE49-F238E27FC236}">
                <a16:creationId xmlns:a16="http://schemas.microsoft.com/office/drawing/2014/main" id="{E0654A1F-7E23-470A-9F2A-F3771D8DB941}"/>
              </a:ext>
            </a:extLst>
          </p:cNvPr>
          <p:cNvSpPr>
            <a:spLocks noGrp="1"/>
          </p:cNvSpPr>
          <p:nvPr>
            <p:ph idx="1"/>
          </p:nvPr>
        </p:nvSpPr>
        <p:spPr/>
        <p:txBody>
          <a:bodyPr>
            <a:normAutofit/>
          </a:bodyPr>
          <a:lstStyle/>
          <a:p>
            <a:r>
              <a:rPr lang="en-US" noProof="0" dirty="0"/>
              <a:t>Analysis of annotators’ comments:</a:t>
            </a:r>
          </a:p>
          <a:p>
            <a:pPr lvl="1"/>
            <a:r>
              <a:rPr lang="en-US" noProof="0" dirty="0"/>
              <a:t>A basis for psycholinguistic experiments (good-enough approach)</a:t>
            </a:r>
          </a:p>
          <a:p>
            <a:pPr lvl="1"/>
            <a:r>
              <a:rPr lang="en-US" noProof="0" dirty="0"/>
              <a:t>Individual styles of comprehension (e.g., attention to details)</a:t>
            </a:r>
          </a:p>
          <a:p>
            <a:pPr lvl="1"/>
            <a:r>
              <a:rPr lang="en-US" noProof="0" dirty="0"/>
              <a:t>Formalizing typical cases of disagreements as reflected in comments</a:t>
            </a:r>
          </a:p>
          <a:p>
            <a:endParaRPr lang="en-US" noProof="0" dirty="0"/>
          </a:p>
          <a:p>
            <a:r>
              <a:rPr lang="en-US" noProof="0" dirty="0"/>
              <a:t>Methodology: expert evaluators are as subjective as any other speakers</a:t>
            </a:r>
          </a:p>
          <a:p>
            <a:pPr lvl="1"/>
            <a:r>
              <a:rPr lang="en-US" noProof="0" dirty="0"/>
              <a:t>Can we interpret somebody’s understanding of text objectively? How can we eliminate evaluator’s subjectivity?</a:t>
            </a:r>
          </a:p>
          <a:p>
            <a:pPr lvl="1"/>
            <a:r>
              <a:rPr lang="en-US" noProof="0" dirty="0"/>
              <a:t>In prep.: Subjectivity in Coreference Comprehension: A three-steps in-depth analysis of inter-annotator agreement </a:t>
            </a:r>
          </a:p>
          <a:p>
            <a:pPr lvl="2"/>
            <a:r>
              <a:rPr lang="en-US" noProof="0" dirty="0"/>
              <a:t>Selection of cases of disagreements in coreference</a:t>
            </a:r>
          </a:p>
          <a:p>
            <a:pPr lvl="2"/>
            <a:r>
              <a:rPr lang="en-US" noProof="0" dirty="0"/>
              <a:t>Multiple expert evaluation of the reasons of disagreement (mistakes, ambiguity…)</a:t>
            </a:r>
          </a:p>
          <a:p>
            <a:pPr lvl="2"/>
            <a:r>
              <a:rPr lang="en-US" noProof="0" dirty="0"/>
              <a:t>Check re-annotation of coreference by 23 annotators, with comments</a:t>
            </a:r>
          </a:p>
          <a:p>
            <a:pPr lvl="1"/>
            <a:endParaRPr lang="en-US" noProof="0" dirty="0"/>
          </a:p>
        </p:txBody>
      </p:sp>
    </p:spTree>
    <p:extLst>
      <p:ext uri="{BB962C8B-B14F-4D97-AF65-F5344CB8AC3E}">
        <p14:creationId xmlns:p14="http://schemas.microsoft.com/office/powerpoint/2010/main" val="18122686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noProof="0" dirty="0">
                <a:solidFill>
                  <a:schemeClr val="tx1"/>
                </a:solidFill>
              </a:rPr>
              <a:t>Acknowledgements</a:t>
            </a:r>
          </a:p>
        </p:txBody>
      </p:sp>
      <p:sp>
        <p:nvSpPr>
          <p:cNvPr id="3" name="Zástupný symbol pro obsah 2"/>
          <p:cNvSpPr>
            <a:spLocks noGrp="1"/>
          </p:cNvSpPr>
          <p:nvPr>
            <p:ph idx="1"/>
          </p:nvPr>
        </p:nvSpPr>
        <p:spPr/>
        <p:txBody>
          <a:bodyPr>
            <a:normAutofit/>
          </a:bodyPr>
          <a:lstStyle/>
          <a:p>
            <a:pPr marL="0" indent="0">
              <a:buNone/>
            </a:pPr>
            <a:r>
              <a:rPr lang="en-US" noProof="0" dirty="0"/>
              <a:t>The research reported in this contribution was supported by the Czech Science Foundation (project no. 24-11132S “Disagreement in corpus annotation and variation in human understanding of text”). The work described herein has also been using data provided by the LINDAT/CLARIAH-CZ Research Infrastructure (</a:t>
            </a:r>
            <a:r>
              <a:rPr lang="en-US" u="sng" noProof="0" dirty="0">
                <a:hlinkClick r:id="rId2"/>
              </a:rPr>
              <a:t>https://lindat.cz</a:t>
            </a:r>
            <a:r>
              <a:rPr lang="en-US" noProof="0" dirty="0"/>
              <a:t>), supported by the Ministry of Education, Youth and Sports of the Czech Republic (Project No. LM2018101).</a:t>
            </a:r>
          </a:p>
          <a:p>
            <a:pPr marL="0" indent="0">
              <a:buNone/>
            </a:pPr>
            <a:endParaRPr lang="en-US" noProof="0" dirty="0"/>
          </a:p>
        </p:txBody>
      </p:sp>
    </p:spTree>
    <p:extLst>
      <p:ext uri="{BB962C8B-B14F-4D97-AF65-F5344CB8AC3E}">
        <p14:creationId xmlns:p14="http://schemas.microsoft.com/office/powerpoint/2010/main" val="20830216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noProof="0" dirty="0">
                <a:solidFill>
                  <a:schemeClr val="tx1"/>
                </a:solidFill>
              </a:rPr>
              <a:t>Ambiguities in a language</a:t>
            </a:r>
            <a:endParaRPr lang="en-US" noProof="0" dirty="0">
              <a:solidFill>
                <a:srgbClr val="FF0000"/>
              </a:solidFill>
            </a:endParaRPr>
          </a:p>
        </p:txBody>
      </p:sp>
      <p:sp>
        <p:nvSpPr>
          <p:cNvPr id="3" name="Zástupný symbol pro obsah 2"/>
          <p:cNvSpPr>
            <a:spLocks noGrp="1"/>
          </p:cNvSpPr>
          <p:nvPr>
            <p:ph idx="1"/>
          </p:nvPr>
        </p:nvSpPr>
        <p:spPr/>
        <p:txBody>
          <a:bodyPr>
            <a:normAutofit/>
          </a:bodyPr>
          <a:lstStyle/>
          <a:p>
            <a:pPr marL="0" indent="0">
              <a:buNone/>
            </a:pPr>
            <a:r>
              <a:rPr lang="en-US" noProof="0" dirty="0"/>
              <a:t>Ambiguities occur at many language levels / perspectives:</a:t>
            </a:r>
          </a:p>
          <a:p>
            <a:pPr marL="0" indent="0">
              <a:buNone/>
            </a:pPr>
            <a:endParaRPr lang="en-US" noProof="0" dirty="0"/>
          </a:p>
          <a:p>
            <a:r>
              <a:rPr lang="en-US" noProof="0" dirty="0"/>
              <a:t>Lexical semantics: </a:t>
            </a:r>
            <a:r>
              <a:rPr lang="en-US" i="1" noProof="0" dirty="0"/>
              <a:t>bank</a:t>
            </a:r>
            <a:r>
              <a:rPr lang="en-US" noProof="0" dirty="0"/>
              <a:t> (river / institution)</a:t>
            </a:r>
          </a:p>
          <a:p>
            <a:r>
              <a:rPr lang="en-US" noProof="0" dirty="0"/>
              <a:t>Morphology: </a:t>
            </a:r>
            <a:r>
              <a:rPr lang="en-US" i="1" noProof="0" dirty="0"/>
              <a:t>sheep, fish</a:t>
            </a:r>
            <a:r>
              <a:rPr lang="en-US" noProof="0" dirty="0"/>
              <a:t> (singular = plural)</a:t>
            </a:r>
          </a:p>
          <a:p>
            <a:r>
              <a:rPr lang="en-US" noProof="0" dirty="0"/>
              <a:t>Syntax: </a:t>
            </a:r>
            <a:r>
              <a:rPr lang="en-US" i="1" noProof="0" dirty="0"/>
              <a:t>having an old friend for dinner </a:t>
            </a:r>
            <a:r>
              <a:rPr lang="en-US" noProof="0" dirty="0"/>
              <a:t>(object / accompaniment)</a:t>
            </a:r>
          </a:p>
          <a:p>
            <a:pPr marL="342900" lvl="1" indent="-342900"/>
            <a:endParaRPr lang="en-US" sz="2400" noProof="0" dirty="0"/>
          </a:p>
          <a:p>
            <a:pPr marL="342900" lvl="1" indent="-342900"/>
            <a:r>
              <a:rPr lang="en-US" sz="2400" noProof="0" dirty="0"/>
              <a:t>Information structure</a:t>
            </a:r>
          </a:p>
          <a:p>
            <a:pPr marL="342900" lvl="1" indent="-342900"/>
            <a:r>
              <a:rPr lang="en-US" sz="2400" noProof="0" dirty="0"/>
              <a:t>Coreference and bridging anaphora</a:t>
            </a:r>
          </a:p>
          <a:p>
            <a:pPr marL="342900" lvl="1" indent="-342900"/>
            <a:r>
              <a:rPr lang="en-US" sz="2400" noProof="0" dirty="0"/>
              <a:t>Discourse relations</a:t>
            </a:r>
          </a:p>
          <a:p>
            <a:pPr marL="0" indent="0">
              <a:buNone/>
            </a:pPr>
            <a:endParaRPr lang="en-US" noProof="0" dirty="0"/>
          </a:p>
          <a:p>
            <a:endParaRPr lang="en-US" noProof="0" dirty="0"/>
          </a:p>
          <a:p>
            <a:pPr marL="0" indent="0">
              <a:buNone/>
            </a:pPr>
            <a:endParaRPr lang="en-US" noProof="0" dirty="0"/>
          </a:p>
          <a:p>
            <a:pPr marL="0" indent="0">
              <a:buNone/>
            </a:pPr>
            <a:endParaRPr lang="en-US" noProof="0" dirty="0"/>
          </a:p>
          <a:p>
            <a:pPr marL="0" indent="0">
              <a:buNone/>
            </a:pPr>
            <a:endParaRPr lang="en-US" noProof="0" dirty="0"/>
          </a:p>
        </p:txBody>
      </p:sp>
      <p:sp>
        <p:nvSpPr>
          <p:cNvPr id="4" name="Pravá složená závorka 3"/>
          <p:cNvSpPr/>
          <p:nvPr/>
        </p:nvSpPr>
        <p:spPr>
          <a:xfrm>
            <a:off x="5943600" y="4278086"/>
            <a:ext cx="239486" cy="1306285"/>
          </a:xfrm>
          <a:prstGeom prst="rightBrace">
            <a:avLst/>
          </a:prstGeom>
          <a:noFill/>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noProof="0" dirty="0"/>
          </a:p>
        </p:txBody>
      </p:sp>
      <p:sp>
        <p:nvSpPr>
          <p:cNvPr id="5" name="Zástupný symbol pro obsah 2"/>
          <p:cNvSpPr txBox="1">
            <a:spLocks/>
          </p:cNvSpPr>
          <p:nvPr/>
        </p:nvSpPr>
        <p:spPr>
          <a:xfrm>
            <a:off x="6389977" y="4680861"/>
            <a:ext cx="5018252" cy="500734"/>
          </a:xfrm>
          <a:prstGeom prst="rect">
            <a:avLst/>
          </a:prstGeom>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en-US" noProof="0" dirty="0"/>
              <a:t>Text structure (coherence relations)</a:t>
            </a:r>
          </a:p>
        </p:txBody>
      </p:sp>
    </p:spTree>
    <p:extLst>
      <p:ext uri="{BB962C8B-B14F-4D97-AF65-F5344CB8AC3E}">
        <p14:creationId xmlns:p14="http://schemas.microsoft.com/office/powerpoint/2010/main" val="40888757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579E77E-9E28-3D36-3FF7-CB320E7673A8}"/>
              </a:ext>
            </a:extLst>
          </p:cNvPr>
          <p:cNvSpPr>
            <a:spLocks noGrp="1"/>
          </p:cNvSpPr>
          <p:nvPr>
            <p:ph type="title"/>
          </p:nvPr>
        </p:nvSpPr>
        <p:spPr/>
        <p:txBody>
          <a:bodyPr>
            <a:normAutofit fontScale="90000"/>
          </a:bodyPr>
          <a:lstStyle/>
          <a:p>
            <a:r>
              <a:rPr lang="en-US" noProof="0" dirty="0"/>
              <a:t>Project Hvar – Disagreement in Corpus Annotation and Variation in Human Understanding of Text </a:t>
            </a:r>
          </a:p>
        </p:txBody>
      </p:sp>
      <p:sp>
        <p:nvSpPr>
          <p:cNvPr id="3" name="Zástupný obsah 2">
            <a:extLst>
              <a:ext uri="{FF2B5EF4-FFF2-40B4-BE49-F238E27FC236}">
                <a16:creationId xmlns:a16="http://schemas.microsoft.com/office/drawing/2014/main" id="{CC1C0300-12CA-316B-E860-43DEB23F9A5E}"/>
              </a:ext>
            </a:extLst>
          </p:cNvPr>
          <p:cNvSpPr>
            <a:spLocks noGrp="1"/>
          </p:cNvSpPr>
          <p:nvPr>
            <p:ph idx="1"/>
          </p:nvPr>
        </p:nvSpPr>
        <p:spPr>
          <a:xfrm>
            <a:off x="609600" y="1841736"/>
            <a:ext cx="10972800" cy="2832360"/>
          </a:xfrm>
        </p:spPr>
        <p:txBody>
          <a:bodyPr>
            <a:normAutofit fontScale="85000" lnSpcReduction="10000"/>
          </a:bodyPr>
          <a:lstStyle/>
          <a:p>
            <a:r>
              <a:rPr lang="en-US" noProof="0" dirty="0"/>
              <a:t>Czech Science Foundation, 24-11132S</a:t>
            </a:r>
            <a:endParaRPr lang="en-US" noProof="0" dirty="0">
              <a:solidFill>
                <a:srgbClr val="FF0000"/>
              </a:solidFill>
            </a:endParaRPr>
          </a:p>
          <a:p>
            <a:r>
              <a:rPr lang="en-US" noProof="0" dirty="0"/>
              <a:t>Cases of the inter-annotator disagreement: what are they caused by?</a:t>
            </a:r>
          </a:p>
          <a:p>
            <a:r>
              <a:rPr lang="en-US" noProof="0" dirty="0"/>
              <a:t>Corpora of the Prague Dependency Treebank</a:t>
            </a:r>
            <a:endParaRPr lang="en-US" noProof="0" dirty="0">
              <a:solidFill>
                <a:srgbClr val="FF0000"/>
              </a:solidFill>
            </a:endParaRPr>
          </a:p>
          <a:p>
            <a:pPr lvl="2">
              <a:spcAft>
                <a:spcPts val="600"/>
              </a:spcAft>
            </a:pPr>
            <a:r>
              <a:rPr lang="en-US" noProof="0" dirty="0" err="1"/>
              <a:t>Hajič</a:t>
            </a:r>
            <a:r>
              <a:rPr lang="en-US" noProof="0" dirty="0"/>
              <a:t>, J. et al. Prague Dependency Treebank – Consolidated 2.0. Data / software, LINDAT-CLARIAH-CZ, URL: hdl.handle.net/11234/1-5813 (2024).</a:t>
            </a:r>
          </a:p>
          <a:p>
            <a:pPr lvl="2">
              <a:spcAft>
                <a:spcPts val="600"/>
              </a:spcAft>
            </a:pPr>
            <a:r>
              <a:rPr lang="en-US" noProof="0" dirty="0"/>
              <a:t>175 k Czech sentences (4 </a:t>
            </a:r>
            <a:r>
              <a:rPr lang="en-US" noProof="0" dirty="0" err="1"/>
              <a:t>subcorpora</a:t>
            </a:r>
            <a:r>
              <a:rPr lang="en-US" noProof="0" dirty="0"/>
              <a:t>: newspapers, spoken Czech, user-generated Czech, </a:t>
            </a:r>
            <a:r>
              <a:rPr lang="en-US" noProof="0" dirty="0" err="1"/>
              <a:t>Cz</a:t>
            </a:r>
            <a:r>
              <a:rPr lang="en-US" noProof="0" dirty="0"/>
              <a:t> translation of the Wall Street Journal from the Penn Treebank)</a:t>
            </a:r>
          </a:p>
          <a:p>
            <a:pPr lvl="2">
              <a:spcAft>
                <a:spcPts val="600"/>
              </a:spcAft>
            </a:pPr>
            <a:r>
              <a:rPr lang="en-US" noProof="0" dirty="0"/>
              <a:t>Multi-layer linguistic annotation (morphology, syntax, semantics, discourse relations…) on dependency trees.</a:t>
            </a:r>
          </a:p>
          <a:p>
            <a:r>
              <a:rPr lang="en-US" noProof="0" dirty="0"/>
              <a:t>Czech language</a:t>
            </a:r>
          </a:p>
          <a:p>
            <a:endParaRPr lang="en-US" noProof="0" dirty="0">
              <a:solidFill>
                <a:srgbClr val="FF0000"/>
              </a:solidFill>
            </a:endParaRPr>
          </a:p>
        </p:txBody>
      </p:sp>
      <p:sp>
        <p:nvSpPr>
          <p:cNvPr id="6" name="TextovéPole 5">
            <a:extLst>
              <a:ext uri="{FF2B5EF4-FFF2-40B4-BE49-F238E27FC236}">
                <a16:creationId xmlns:a16="http://schemas.microsoft.com/office/drawing/2014/main" id="{6DA362FC-4FCC-6662-FFDC-8F2A083287C9}"/>
              </a:ext>
            </a:extLst>
          </p:cNvPr>
          <p:cNvSpPr txBox="1"/>
          <p:nvPr/>
        </p:nvSpPr>
        <p:spPr>
          <a:xfrm>
            <a:off x="609600" y="4674096"/>
            <a:ext cx="10725509" cy="1200329"/>
          </a:xfrm>
          <a:prstGeom prst="rect">
            <a:avLst/>
          </a:prstGeom>
          <a:noFill/>
        </p:spPr>
        <p:txBody>
          <a:bodyPr wrap="square" rtlCol="0">
            <a:spAutoFit/>
          </a:bodyPr>
          <a:lstStyle/>
          <a:p>
            <a:r>
              <a:rPr lang="en-US" sz="2400" noProof="0" dirty="0"/>
              <a:t>Main question: when we analyze cases of inter-annotator disagreement, do we find there some common features, “weak points” of a language? Are there any typical ambiguous structures?</a:t>
            </a:r>
          </a:p>
        </p:txBody>
      </p:sp>
    </p:spTree>
    <p:extLst>
      <p:ext uri="{BB962C8B-B14F-4D97-AF65-F5344CB8AC3E}">
        <p14:creationId xmlns:p14="http://schemas.microsoft.com/office/powerpoint/2010/main" val="40856910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noProof="0" dirty="0">
                <a:solidFill>
                  <a:schemeClr val="tx1"/>
                </a:solidFill>
              </a:rPr>
              <a:t>Text Coherence</a:t>
            </a:r>
            <a:endParaRPr lang="en-US" noProof="0" dirty="0">
              <a:solidFill>
                <a:srgbClr val="FF0000"/>
              </a:solidFill>
            </a:endParaRPr>
          </a:p>
        </p:txBody>
      </p:sp>
      <p:sp>
        <p:nvSpPr>
          <p:cNvPr id="3" name="Zástupný symbol pro obsah 2"/>
          <p:cNvSpPr>
            <a:spLocks noGrp="1"/>
          </p:cNvSpPr>
          <p:nvPr>
            <p:ph idx="1"/>
          </p:nvPr>
        </p:nvSpPr>
        <p:spPr>
          <a:xfrm>
            <a:off x="609600" y="1600200"/>
            <a:ext cx="10972800" cy="1763486"/>
          </a:xfrm>
        </p:spPr>
        <p:txBody>
          <a:bodyPr>
            <a:normAutofit/>
          </a:bodyPr>
          <a:lstStyle/>
          <a:p>
            <a:pPr marL="0" indent="0">
              <a:buNone/>
            </a:pPr>
            <a:r>
              <a:rPr lang="en-US" b="1" noProof="0" dirty="0">
                <a:solidFill>
                  <a:srgbClr val="0070C0"/>
                </a:solidFill>
              </a:rPr>
              <a:t>Information structure</a:t>
            </a:r>
            <a:r>
              <a:rPr lang="en-US" noProof="0" dirty="0"/>
              <a:t>: communicative importance of single parts of a sentence in a given context</a:t>
            </a:r>
          </a:p>
          <a:p>
            <a:pPr marL="0" indent="0">
              <a:buNone/>
            </a:pPr>
            <a:r>
              <a:rPr lang="en-US" noProof="0" dirty="0"/>
              <a:t>		(Context: </a:t>
            </a:r>
            <a:r>
              <a:rPr lang="en-US" i="1" noProof="0" dirty="0"/>
              <a:t>There is a cat under the tree.</a:t>
            </a:r>
            <a:r>
              <a:rPr lang="en-US" noProof="0" dirty="0"/>
              <a:t>)</a:t>
            </a:r>
          </a:p>
          <a:p>
            <a:pPr marL="0" indent="0">
              <a:buNone/>
            </a:pPr>
            <a:r>
              <a:rPr lang="en-US" i="1" noProof="0" dirty="0"/>
              <a:t>		It </a:t>
            </a:r>
            <a:r>
              <a:rPr lang="en-US" baseline="-25000" noProof="0" dirty="0"/>
              <a:t>TOPIC</a:t>
            </a:r>
            <a:r>
              <a:rPr lang="en-US" noProof="0" dirty="0"/>
              <a:t> </a:t>
            </a:r>
            <a:r>
              <a:rPr lang="en-US" b="1" i="1" noProof="0" dirty="0"/>
              <a:t>is ready for a jump </a:t>
            </a:r>
            <a:r>
              <a:rPr lang="en-US" baseline="-25000" noProof="0" dirty="0"/>
              <a:t>FOCUS</a:t>
            </a:r>
            <a:r>
              <a:rPr lang="en-US" noProof="0" dirty="0"/>
              <a:t>.</a:t>
            </a:r>
          </a:p>
          <a:p>
            <a:pPr marL="0" indent="0">
              <a:buNone/>
            </a:pPr>
            <a:endParaRPr lang="en-US" noProof="0" dirty="0"/>
          </a:p>
        </p:txBody>
      </p:sp>
      <p:sp>
        <p:nvSpPr>
          <p:cNvPr id="4" name="Zástupný symbol pro obsah 2"/>
          <p:cNvSpPr txBox="1">
            <a:spLocks/>
          </p:cNvSpPr>
          <p:nvPr/>
        </p:nvSpPr>
        <p:spPr>
          <a:xfrm>
            <a:off x="566052" y="3624992"/>
            <a:ext cx="10972800" cy="1295351"/>
          </a:xfrm>
          <a:prstGeom prst="rect">
            <a:avLst/>
          </a:prstGeom>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en-US" b="1" noProof="0" dirty="0">
                <a:solidFill>
                  <a:srgbClr val="0070C0"/>
                </a:solidFill>
              </a:rPr>
              <a:t>Coreference</a:t>
            </a:r>
            <a:r>
              <a:rPr lang="en-US" noProof="0" dirty="0"/>
              <a:t>: expressions with the same reference</a:t>
            </a:r>
          </a:p>
          <a:p>
            <a:pPr marL="0" indent="0">
              <a:buFont typeface="Arial" pitchFamily="34" charset="0"/>
              <a:buNone/>
            </a:pPr>
            <a:r>
              <a:rPr lang="en-US" b="1" i="1" noProof="0" dirty="0"/>
              <a:t>The girl </a:t>
            </a:r>
            <a:r>
              <a:rPr lang="en-US" i="1" noProof="0" dirty="0"/>
              <a:t>looked into </a:t>
            </a:r>
            <a:r>
              <a:rPr lang="en-US" b="1" i="1" noProof="0" dirty="0"/>
              <a:t>her </a:t>
            </a:r>
            <a:r>
              <a:rPr lang="en-US" i="1" noProof="0" dirty="0"/>
              <a:t>map, </a:t>
            </a:r>
            <a:r>
              <a:rPr lang="en-US" b="1" i="1" noProof="0" dirty="0"/>
              <a:t>she </a:t>
            </a:r>
            <a:r>
              <a:rPr lang="en-US" i="1" noProof="0" dirty="0"/>
              <a:t>looked like </a:t>
            </a:r>
            <a:r>
              <a:rPr lang="en-US" b="1" i="1" noProof="0" dirty="0"/>
              <a:t>she </a:t>
            </a:r>
            <a:r>
              <a:rPr lang="en-US" i="1" noProof="0" dirty="0"/>
              <a:t>was enjoying the adventure. </a:t>
            </a:r>
            <a:r>
              <a:rPr lang="en-US" b="1" i="1" noProof="0" dirty="0"/>
              <a:t>Madelein </a:t>
            </a:r>
            <a:r>
              <a:rPr lang="en-US" i="1" noProof="0" dirty="0"/>
              <a:t>had a great sense of orientation. </a:t>
            </a:r>
          </a:p>
        </p:txBody>
      </p:sp>
      <p:sp>
        <p:nvSpPr>
          <p:cNvPr id="5" name="Zástupný symbol pro obsah 2"/>
          <p:cNvSpPr txBox="1">
            <a:spLocks/>
          </p:cNvSpPr>
          <p:nvPr/>
        </p:nvSpPr>
        <p:spPr>
          <a:xfrm>
            <a:off x="587820" y="5432064"/>
            <a:ext cx="10972800" cy="1295351"/>
          </a:xfrm>
          <a:prstGeom prst="rect">
            <a:avLst/>
          </a:prstGeom>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en-US" b="1" noProof="0" dirty="0">
                <a:solidFill>
                  <a:srgbClr val="0070C0"/>
                </a:solidFill>
              </a:rPr>
              <a:t>Bridging anaphora:</a:t>
            </a:r>
            <a:r>
              <a:rPr lang="en-US" noProof="0" dirty="0"/>
              <a:t> semantic closeness (set – subset, entity – function etc.)</a:t>
            </a:r>
          </a:p>
          <a:p>
            <a:pPr marL="0" indent="0">
              <a:buNone/>
            </a:pPr>
            <a:r>
              <a:rPr lang="en-US" i="1" noProof="0" dirty="0"/>
              <a:t>Class – pupil, government – minister, house – roof </a:t>
            </a:r>
          </a:p>
        </p:txBody>
      </p:sp>
    </p:spTree>
    <p:extLst>
      <p:ext uri="{BB962C8B-B14F-4D97-AF65-F5344CB8AC3E}">
        <p14:creationId xmlns:p14="http://schemas.microsoft.com/office/powerpoint/2010/main" val="13535997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noProof="0">
                <a:solidFill>
                  <a:schemeClr val="tx1"/>
                </a:solidFill>
              </a:rPr>
              <a:t>Text Coherence</a:t>
            </a:r>
            <a:endParaRPr lang="en-US" noProof="0" dirty="0">
              <a:solidFill>
                <a:srgbClr val="FF0000"/>
              </a:solidFill>
            </a:endParaRPr>
          </a:p>
        </p:txBody>
      </p:sp>
      <p:sp>
        <p:nvSpPr>
          <p:cNvPr id="3" name="Zástupný symbol pro obsah 2"/>
          <p:cNvSpPr>
            <a:spLocks noGrp="1"/>
          </p:cNvSpPr>
          <p:nvPr>
            <p:ph idx="1"/>
          </p:nvPr>
        </p:nvSpPr>
        <p:spPr/>
        <p:txBody>
          <a:bodyPr>
            <a:normAutofit/>
          </a:bodyPr>
          <a:lstStyle/>
          <a:p>
            <a:pPr marL="0" indent="0">
              <a:buNone/>
            </a:pPr>
            <a:r>
              <a:rPr lang="en-US" b="1" noProof="0" dirty="0">
                <a:solidFill>
                  <a:srgbClr val="0070C0"/>
                </a:solidFill>
              </a:rPr>
              <a:t>Discourse relations:</a:t>
            </a:r>
            <a:r>
              <a:rPr lang="en-US" noProof="0" dirty="0"/>
              <a:t> semantic relations between larger segments (events etc.), e.g. condition, generalization, conjunction, correction</a:t>
            </a:r>
          </a:p>
          <a:p>
            <a:pPr marL="0" indent="0">
              <a:buNone/>
            </a:pPr>
            <a:endParaRPr lang="en-US" noProof="0" dirty="0"/>
          </a:p>
          <a:p>
            <a:pPr marL="0" indent="0">
              <a:buNone/>
            </a:pPr>
            <a:r>
              <a:rPr lang="en-US" noProof="0" dirty="0"/>
              <a:t>&lt;Arg1: </a:t>
            </a:r>
            <a:r>
              <a:rPr lang="en-US" i="1" noProof="0" dirty="0"/>
              <a:t>She enjoyed working in the office</a:t>
            </a:r>
            <a:r>
              <a:rPr lang="en-US" noProof="0" dirty="0"/>
              <a:t>&gt; &lt;Arg2: </a:t>
            </a:r>
            <a:r>
              <a:rPr lang="en-US" b="1" i="1" noProof="0" dirty="0">
                <a:solidFill>
                  <a:srgbClr val="FF0000"/>
                </a:solidFill>
              </a:rPr>
              <a:t>because </a:t>
            </a:r>
            <a:r>
              <a:rPr lang="en-US" b="1" baseline="-25000" noProof="0" dirty="0">
                <a:solidFill>
                  <a:srgbClr val="FF0000"/>
                </a:solidFill>
              </a:rPr>
              <a:t>REASON </a:t>
            </a:r>
            <a:r>
              <a:rPr lang="cs-CZ" i="1" noProof="0" dirty="0" err="1"/>
              <a:t>there</a:t>
            </a:r>
            <a:r>
              <a:rPr lang="cs-CZ" i="1" noProof="0" dirty="0"/>
              <a:t> </a:t>
            </a:r>
            <a:r>
              <a:rPr lang="cs-CZ" i="1" noProof="0" dirty="0" err="1"/>
              <a:t>were</a:t>
            </a:r>
            <a:r>
              <a:rPr lang="en-US" i="1" noProof="0" dirty="0"/>
              <a:t> pretty flowers there.&gt;</a:t>
            </a:r>
          </a:p>
        </p:txBody>
      </p:sp>
    </p:spTree>
    <p:extLst>
      <p:ext uri="{BB962C8B-B14F-4D97-AF65-F5344CB8AC3E}">
        <p14:creationId xmlns:p14="http://schemas.microsoft.com/office/powerpoint/2010/main" val="14084405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9600" y="630152"/>
            <a:ext cx="10972800" cy="990600"/>
          </a:xfrm>
        </p:spPr>
        <p:txBody>
          <a:bodyPr>
            <a:normAutofit fontScale="90000"/>
          </a:bodyPr>
          <a:lstStyle/>
          <a:p>
            <a:r>
              <a:rPr lang="en-US" noProof="0" dirty="0">
                <a:solidFill>
                  <a:schemeClr val="tx1"/>
                </a:solidFill>
              </a:rPr>
              <a:t>Results of the pilot analysis of different corpus data: most suspicious areas</a:t>
            </a:r>
            <a:endParaRPr lang="en-US" noProof="0" dirty="0">
              <a:solidFill>
                <a:srgbClr val="FF0000"/>
              </a:solidFill>
            </a:endParaRPr>
          </a:p>
        </p:txBody>
      </p:sp>
      <p:graphicFrame>
        <p:nvGraphicFramePr>
          <p:cNvPr id="4" name="Tabulka 3">
            <a:extLst>
              <a:ext uri="{FF2B5EF4-FFF2-40B4-BE49-F238E27FC236}">
                <a16:creationId xmlns:a16="http://schemas.microsoft.com/office/drawing/2014/main" id="{AF2C0064-1BFA-BE1B-A028-582F53F58B4A}"/>
              </a:ext>
            </a:extLst>
          </p:cNvPr>
          <p:cNvGraphicFramePr>
            <a:graphicFrameLocks noGrp="1"/>
          </p:cNvGraphicFramePr>
          <p:nvPr>
            <p:extLst>
              <p:ext uri="{D42A27DB-BD31-4B8C-83A1-F6EECF244321}">
                <p14:modId xmlns:p14="http://schemas.microsoft.com/office/powerpoint/2010/main" val="596147686"/>
              </p:ext>
            </p:extLst>
          </p:nvPr>
        </p:nvGraphicFramePr>
        <p:xfrm>
          <a:off x="629730" y="1777050"/>
          <a:ext cx="10972800" cy="4951559"/>
        </p:xfrm>
        <a:graphic>
          <a:graphicData uri="http://schemas.openxmlformats.org/drawingml/2006/table">
            <a:tbl>
              <a:tblPr firstRow="1" bandRow="1">
                <a:tableStyleId>{5C22544A-7EE6-4342-B048-85BDC9FD1C3A}</a:tableStyleId>
              </a:tblPr>
              <a:tblGrid>
                <a:gridCol w="3657600">
                  <a:extLst>
                    <a:ext uri="{9D8B030D-6E8A-4147-A177-3AD203B41FA5}">
                      <a16:colId xmlns:a16="http://schemas.microsoft.com/office/drawing/2014/main" val="836527654"/>
                    </a:ext>
                  </a:extLst>
                </a:gridCol>
                <a:gridCol w="3657600">
                  <a:extLst>
                    <a:ext uri="{9D8B030D-6E8A-4147-A177-3AD203B41FA5}">
                      <a16:colId xmlns:a16="http://schemas.microsoft.com/office/drawing/2014/main" val="1749442408"/>
                    </a:ext>
                  </a:extLst>
                </a:gridCol>
                <a:gridCol w="3657600">
                  <a:extLst>
                    <a:ext uri="{9D8B030D-6E8A-4147-A177-3AD203B41FA5}">
                      <a16:colId xmlns:a16="http://schemas.microsoft.com/office/drawing/2014/main" val="3137798283"/>
                    </a:ext>
                  </a:extLst>
                </a:gridCol>
              </a:tblGrid>
              <a:tr h="393323">
                <a:tc>
                  <a:txBody>
                    <a:bodyPr/>
                    <a:lstStyle/>
                    <a:p>
                      <a:r>
                        <a:rPr lang="cs-CZ" dirty="0" err="1"/>
                        <a:t>Language</a:t>
                      </a:r>
                      <a:r>
                        <a:rPr lang="cs-CZ" dirty="0"/>
                        <a:t> </a:t>
                      </a:r>
                      <a:r>
                        <a:rPr lang="cs-CZ" dirty="0" err="1"/>
                        <a:t>discipline</a:t>
                      </a:r>
                      <a:endParaRPr lang="en-US" dirty="0"/>
                    </a:p>
                  </a:txBody>
                  <a:tcPr/>
                </a:tc>
                <a:tc>
                  <a:txBody>
                    <a:bodyPr/>
                    <a:lstStyle/>
                    <a:p>
                      <a:r>
                        <a:rPr lang="cs-CZ" dirty="0" err="1"/>
                        <a:t>Phenomenon</a:t>
                      </a:r>
                      <a:endParaRPr lang="en-US" dirty="0"/>
                    </a:p>
                  </a:txBody>
                  <a:tcPr/>
                </a:tc>
                <a:tc>
                  <a:txBody>
                    <a:bodyPr/>
                    <a:lstStyle/>
                    <a:p>
                      <a:r>
                        <a:rPr lang="cs-CZ" dirty="0" err="1"/>
                        <a:t>Example</a:t>
                      </a:r>
                      <a:endParaRPr lang="en-US" dirty="0"/>
                    </a:p>
                  </a:txBody>
                  <a:tcPr/>
                </a:tc>
                <a:extLst>
                  <a:ext uri="{0D108BD9-81ED-4DB2-BD59-A6C34878D82A}">
                    <a16:rowId xmlns:a16="http://schemas.microsoft.com/office/drawing/2014/main" val="265540805"/>
                  </a:ext>
                </a:extLst>
              </a:tr>
              <a:tr h="678886">
                <a:tc>
                  <a:txBody>
                    <a:bodyPr/>
                    <a:lstStyle/>
                    <a:p>
                      <a:r>
                        <a:rPr lang="en-US" noProof="0" dirty="0" err="1"/>
                        <a:t>Autosemantic</a:t>
                      </a:r>
                      <a:r>
                        <a:rPr lang="en-US" noProof="0" dirty="0"/>
                        <a:t> lexical items</a:t>
                      </a:r>
                      <a:endParaRPr lang="en-US" dirty="0"/>
                    </a:p>
                  </a:txBody>
                  <a:tcPr/>
                </a:tc>
                <a:tc>
                  <a:txBody>
                    <a:bodyPr/>
                    <a:lstStyle/>
                    <a:p>
                      <a:r>
                        <a:rPr lang="en-US" noProof="0" dirty="0">
                          <a:solidFill>
                            <a:srgbClr val="0070C0"/>
                          </a:solidFill>
                        </a:rPr>
                        <a:t>genericity and abstractness</a:t>
                      </a:r>
                      <a:endParaRPr lang="en-US" dirty="0"/>
                    </a:p>
                  </a:txBody>
                  <a:tcPr/>
                </a:tc>
                <a:tc>
                  <a:txBody>
                    <a:bodyPr/>
                    <a:lstStyle/>
                    <a:p>
                      <a:r>
                        <a:rPr lang="en-US" i="1" noProof="0" dirty="0"/>
                        <a:t>love, hatred – the relation</a:t>
                      </a:r>
                      <a:endParaRPr lang="en-US" dirty="0"/>
                    </a:p>
                  </a:txBody>
                  <a:tcPr/>
                </a:tc>
                <a:extLst>
                  <a:ext uri="{0D108BD9-81ED-4DB2-BD59-A6C34878D82A}">
                    <a16:rowId xmlns:a16="http://schemas.microsoft.com/office/drawing/2014/main" val="1288449345"/>
                  </a:ext>
                </a:extLst>
              </a:tr>
              <a:tr h="1260789">
                <a:tc>
                  <a:txBody>
                    <a:bodyPr/>
                    <a:lstStyle/>
                    <a:p>
                      <a:r>
                        <a:rPr lang="en-US" noProof="0" dirty="0" err="1"/>
                        <a:t>Synsemantic</a:t>
                      </a:r>
                      <a:r>
                        <a:rPr lang="en-US" noProof="0" dirty="0"/>
                        <a:t> (operational) lexical items</a:t>
                      </a:r>
                      <a:endParaRPr lang="en-US" dirty="0"/>
                    </a:p>
                  </a:txBody>
                  <a:tcPr/>
                </a:tc>
                <a:tc>
                  <a:txBody>
                    <a:bodyPr/>
                    <a:lstStyle/>
                    <a:p>
                      <a:r>
                        <a:rPr lang="en-US" noProof="0" dirty="0">
                          <a:solidFill>
                            <a:srgbClr val="0070C0"/>
                          </a:solidFill>
                        </a:rPr>
                        <a:t>polysemy (or multifunctionality) and semantic </a:t>
                      </a:r>
                      <a:r>
                        <a:rPr lang="en-US" noProof="0" dirty="0" err="1">
                          <a:solidFill>
                            <a:srgbClr val="0070C0"/>
                          </a:solidFill>
                        </a:rPr>
                        <a:t>underspecification</a:t>
                      </a:r>
                      <a:endParaRPr lang="en-US" dirty="0"/>
                    </a:p>
                  </a:txBody>
                  <a:tcPr/>
                </a:tc>
                <a:tc>
                  <a:txBody>
                    <a:bodyPr/>
                    <a:lstStyle/>
                    <a:p>
                      <a:r>
                        <a:rPr lang="en-US" noProof="0" dirty="0"/>
                        <a:t>discourse connectives: </a:t>
                      </a:r>
                      <a:r>
                        <a:rPr lang="en-US" i="1" noProof="0" dirty="0"/>
                        <a:t>and</a:t>
                      </a:r>
                      <a:r>
                        <a:rPr lang="en-US" noProof="0" dirty="0"/>
                        <a:t>; orig. pronouns: </a:t>
                      </a:r>
                      <a:r>
                        <a:rPr lang="en-US" i="1" noProof="0" dirty="0"/>
                        <a:t>it</a:t>
                      </a:r>
                      <a:endParaRPr lang="en-US" dirty="0"/>
                    </a:p>
                  </a:txBody>
                  <a:tcPr/>
                </a:tc>
                <a:extLst>
                  <a:ext uri="{0D108BD9-81ED-4DB2-BD59-A6C34878D82A}">
                    <a16:rowId xmlns:a16="http://schemas.microsoft.com/office/drawing/2014/main" val="2423662676"/>
                  </a:ext>
                </a:extLst>
              </a:tr>
              <a:tr h="678886">
                <a:tc>
                  <a:txBody>
                    <a:bodyPr/>
                    <a:lstStyle/>
                    <a:p>
                      <a:r>
                        <a:rPr lang="cs-CZ" dirty="0"/>
                        <a:t>Syntax, </a:t>
                      </a:r>
                      <a:r>
                        <a:rPr lang="cs-CZ" dirty="0" err="1"/>
                        <a:t>semantics</a:t>
                      </a:r>
                      <a:endParaRPr lang="en-US" dirty="0"/>
                    </a:p>
                  </a:txBody>
                  <a:tcPr/>
                </a:tc>
                <a:tc>
                  <a:txBody>
                    <a:bodyPr/>
                    <a:lstStyle/>
                    <a:p>
                      <a:r>
                        <a:rPr lang="en-US" noProof="0" dirty="0">
                          <a:solidFill>
                            <a:srgbClr val="0070C0"/>
                          </a:solidFill>
                        </a:rPr>
                        <a:t>attribution – verbs of thinking and saying </a:t>
                      </a:r>
                      <a:endParaRPr lang="en-US" dirty="0"/>
                    </a:p>
                  </a:txBody>
                  <a:tcPr/>
                </a:tc>
                <a:tc>
                  <a:txBody>
                    <a:bodyPr/>
                    <a:lstStyle/>
                    <a:p>
                      <a:r>
                        <a:rPr lang="en-US" i="1" noProof="0" dirty="0"/>
                        <a:t>He says she has come. Nevertheless, …</a:t>
                      </a:r>
                      <a:endParaRPr lang="en-US" dirty="0"/>
                    </a:p>
                  </a:txBody>
                  <a:tcPr/>
                </a:tc>
                <a:extLst>
                  <a:ext uri="{0D108BD9-81ED-4DB2-BD59-A6C34878D82A}">
                    <a16:rowId xmlns:a16="http://schemas.microsoft.com/office/drawing/2014/main" val="868545755"/>
                  </a:ext>
                </a:extLst>
              </a:tr>
              <a:tr h="678886">
                <a:tc>
                  <a:txBody>
                    <a:bodyPr/>
                    <a:lstStyle/>
                    <a:p>
                      <a:r>
                        <a:rPr lang="en-US" noProof="0" dirty="0"/>
                        <a:t>Word order indicating information structure</a:t>
                      </a:r>
                      <a:endParaRPr lang="en-US" dirty="0"/>
                    </a:p>
                  </a:txBody>
                  <a:tcPr/>
                </a:tc>
                <a:tc>
                  <a:txBody>
                    <a:bodyPr/>
                    <a:lstStyle/>
                    <a:p>
                      <a:r>
                        <a:rPr lang="en-US" noProof="0" dirty="0">
                          <a:solidFill>
                            <a:srgbClr val="0070C0"/>
                          </a:solidFill>
                        </a:rPr>
                        <a:t>clash of word order and </a:t>
                      </a:r>
                      <a:r>
                        <a:rPr lang="en-US" noProof="0" dirty="0" err="1">
                          <a:solidFill>
                            <a:srgbClr val="0070C0"/>
                          </a:solidFill>
                        </a:rPr>
                        <a:t>focalizers</a:t>
                      </a:r>
                      <a:endParaRPr lang="en-US" dirty="0"/>
                    </a:p>
                  </a:txBody>
                  <a:tcPr/>
                </a:tc>
                <a:tc>
                  <a:txBody>
                    <a:bodyPr/>
                    <a:lstStyle/>
                    <a:p>
                      <a:r>
                        <a:rPr lang="cs-CZ" dirty="0" err="1"/>
                        <a:t>Focalizers</a:t>
                      </a:r>
                      <a:r>
                        <a:rPr lang="cs-CZ" dirty="0"/>
                        <a:t> in </a:t>
                      </a:r>
                      <a:r>
                        <a:rPr lang="cs-CZ" dirty="0" err="1"/>
                        <a:t>typical</a:t>
                      </a:r>
                      <a:r>
                        <a:rPr lang="cs-CZ" dirty="0"/>
                        <a:t> </a:t>
                      </a:r>
                      <a:r>
                        <a:rPr lang="cs-CZ" dirty="0" err="1"/>
                        <a:t>topic</a:t>
                      </a:r>
                      <a:r>
                        <a:rPr lang="cs-CZ" dirty="0"/>
                        <a:t> </a:t>
                      </a:r>
                      <a:r>
                        <a:rPr lang="cs-CZ" dirty="0" err="1"/>
                        <a:t>positions</a:t>
                      </a:r>
                      <a:endParaRPr lang="en-US" dirty="0"/>
                    </a:p>
                  </a:txBody>
                  <a:tcPr/>
                </a:tc>
                <a:extLst>
                  <a:ext uri="{0D108BD9-81ED-4DB2-BD59-A6C34878D82A}">
                    <a16:rowId xmlns:a16="http://schemas.microsoft.com/office/drawing/2014/main" val="670770238"/>
                  </a:ext>
                </a:extLst>
              </a:tr>
              <a:tr h="1260789">
                <a:tc>
                  <a:txBody>
                    <a:bodyPr/>
                    <a:lstStyle/>
                    <a:p>
                      <a:r>
                        <a:rPr lang="en-US" noProof="0" dirty="0"/>
                        <a:t>Individual speakers</a:t>
                      </a:r>
                      <a:endParaRPr lang="en-US" dirty="0"/>
                    </a:p>
                  </a:txBody>
                  <a:tcPr/>
                </a:tc>
                <a:tc>
                  <a:txBody>
                    <a:bodyPr/>
                    <a:lstStyle/>
                    <a:p>
                      <a:r>
                        <a:rPr lang="en-US" noProof="0" dirty="0">
                          <a:solidFill>
                            <a:srgbClr val="0070C0"/>
                          </a:solidFill>
                        </a:rPr>
                        <a:t>subjective perception of the relative importance</a:t>
                      </a:r>
                      <a:endParaRPr lang="en-US" dirty="0"/>
                    </a:p>
                  </a:txBody>
                  <a:tcPr/>
                </a:tc>
                <a:tc>
                  <a:txBody>
                    <a:bodyPr/>
                    <a:lstStyle/>
                    <a:p>
                      <a:r>
                        <a:rPr lang="en-US" noProof="0" dirty="0"/>
                        <a:t>main story line – unimportant comment </a:t>
                      </a:r>
                      <a:r>
                        <a:rPr lang="cs-CZ" noProof="0" dirty="0"/>
                        <a:t>VS</a:t>
                      </a:r>
                      <a:r>
                        <a:rPr lang="en-US" noProof="0" dirty="0"/>
                        <a:t>. main story line – important conclusion</a:t>
                      </a:r>
                      <a:endParaRPr lang="en-US" dirty="0"/>
                    </a:p>
                  </a:txBody>
                  <a:tcPr/>
                </a:tc>
                <a:extLst>
                  <a:ext uri="{0D108BD9-81ED-4DB2-BD59-A6C34878D82A}">
                    <a16:rowId xmlns:a16="http://schemas.microsoft.com/office/drawing/2014/main" val="2792418227"/>
                  </a:ext>
                </a:extLst>
              </a:tr>
            </a:tbl>
          </a:graphicData>
        </a:graphic>
      </p:graphicFrame>
    </p:spTree>
    <p:extLst>
      <p:ext uri="{BB962C8B-B14F-4D97-AF65-F5344CB8AC3E}">
        <p14:creationId xmlns:p14="http://schemas.microsoft.com/office/powerpoint/2010/main" val="35352883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8B62844-3E51-DBB8-9D1B-3FDF63DB2FAA}"/>
              </a:ext>
            </a:extLst>
          </p:cNvPr>
          <p:cNvSpPr>
            <a:spLocks noGrp="1"/>
          </p:cNvSpPr>
          <p:nvPr>
            <p:ph type="title"/>
          </p:nvPr>
        </p:nvSpPr>
        <p:spPr/>
        <p:txBody>
          <a:bodyPr/>
          <a:lstStyle/>
          <a:p>
            <a:r>
              <a:rPr lang="en-US" noProof="0" dirty="0"/>
              <a:t>Methodological considerations</a:t>
            </a:r>
          </a:p>
        </p:txBody>
      </p:sp>
      <p:sp>
        <p:nvSpPr>
          <p:cNvPr id="3" name="Zástupný obsah 2">
            <a:extLst>
              <a:ext uri="{FF2B5EF4-FFF2-40B4-BE49-F238E27FC236}">
                <a16:creationId xmlns:a16="http://schemas.microsoft.com/office/drawing/2014/main" id="{1880D1DD-3E9F-B119-8679-9489F39C88FF}"/>
              </a:ext>
            </a:extLst>
          </p:cNvPr>
          <p:cNvSpPr>
            <a:spLocks noGrp="1"/>
          </p:cNvSpPr>
          <p:nvPr>
            <p:ph idx="1"/>
          </p:nvPr>
        </p:nvSpPr>
        <p:spPr/>
        <p:txBody>
          <a:bodyPr>
            <a:normAutofit/>
          </a:bodyPr>
          <a:lstStyle/>
          <a:p>
            <a:r>
              <a:rPr lang="en-US" noProof="0" dirty="0"/>
              <a:t>How to gain more data with disagreement? </a:t>
            </a:r>
            <a:endParaRPr lang="en-US" noProof="0" dirty="0">
              <a:solidFill>
                <a:srgbClr val="FF0000"/>
              </a:solidFill>
            </a:endParaRPr>
          </a:p>
          <a:p>
            <a:pPr lvl="1"/>
            <a:r>
              <a:rPr lang="en-US" noProof="0" dirty="0"/>
              <a:t>Existing corpora – many types of constructions, low representation of disagreement on single specific phenomena</a:t>
            </a:r>
          </a:p>
          <a:p>
            <a:pPr lvl="1"/>
            <a:r>
              <a:rPr lang="en-US" noProof="0" dirty="0" err="1"/>
              <a:t>Chosing</a:t>
            </a:r>
            <a:r>
              <a:rPr lang="en-US" noProof="0" dirty="0"/>
              <a:t> two specific phenomena from the pilot results</a:t>
            </a:r>
          </a:p>
          <a:p>
            <a:pPr lvl="2"/>
            <a:r>
              <a:rPr lang="en-US" noProof="0" dirty="0"/>
              <a:t>Coreference – generic reading (</a:t>
            </a:r>
            <a:r>
              <a:rPr lang="en-US" i="1" noProof="0" dirty="0"/>
              <a:t>love, hatred – the relation</a:t>
            </a:r>
            <a:r>
              <a:rPr lang="en-US" noProof="0" dirty="0"/>
              <a:t>) 			</a:t>
            </a:r>
            <a:r>
              <a:rPr lang="en-US" b="1" noProof="0" dirty="0"/>
              <a:t>Hlava Cor</a:t>
            </a:r>
          </a:p>
          <a:p>
            <a:pPr lvl="2"/>
            <a:r>
              <a:rPr lang="en-US" noProof="0" dirty="0"/>
              <a:t>Discourse relations – attribution (</a:t>
            </a:r>
            <a:r>
              <a:rPr lang="en-US" i="1" noProof="0" dirty="0"/>
              <a:t>He says she has come. Nevertheless, …</a:t>
            </a:r>
            <a:r>
              <a:rPr lang="en-US" noProof="0" dirty="0"/>
              <a:t>)	</a:t>
            </a:r>
            <a:r>
              <a:rPr lang="en-US" b="1" noProof="0" dirty="0"/>
              <a:t>Hlava AD</a:t>
            </a:r>
          </a:p>
          <a:p>
            <a:pPr lvl="1"/>
            <a:r>
              <a:rPr lang="en-US" noProof="0" dirty="0"/>
              <a:t>Decided to create two corpora with “suspicious” constructions, with multiple annotations. With annotators’ comments!</a:t>
            </a:r>
          </a:p>
          <a:p>
            <a:pPr lvl="2"/>
            <a:endParaRPr lang="en-US" noProof="0" dirty="0"/>
          </a:p>
          <a:p>
            <a:pPr marL="548640" lvl="2" indent="0">
              <a:buNone/>
            </a:pPr>
            <a:endParaRPr lang="en-US" noProof="0" dirty="0"/>
          </a:p>
          <a:p>
            <a:pPr lvl="1"/>
            <a:r>
              <a:rPr lang="en-US" noProof="0" dirty="0">
                <a:solidFill>
                  <a:srgbClr val="FF0000"/>
                </a:solidFill>
              </a:rPr>
              <a:t> </a:t>
            </a:r>
          </a:p>
          <a:p>
            <a:pPr lvl="1"/>
            <a:endParaRPr lang="en-US" noProof="0" dirty="0"/>
          </a:p>
          <a:p>
            <a:pPr lvl="1"/>
            <a:endParaRPr lang="en-US" noProof="0" dirty="0"/>
          </a:p>
        </p:txBody>
      </p:sp>
    </p:spTree>
    <p:extLst>
      <p:ext uri="{BB962C8B-B14F-4D97-AF65-F5344CB8AC3E}">
        <p14:creationId xmlns:p14="http://schemas.microsoft.com/office/powerpoint/2010/main" val="21315611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E7EB6707-CAA3-9B63-2355-7CCEC9BAFF0B}"/>
              </a:ext>
            </a:extLst>
          </p:cNvPr>
          <p:cNvSpPr>
            <a:spLocks noGrp="1"/>
          </p:cNvSpPr>
          <p:nvPr>
            <p:ph idx="1"/>
          </p:nvPr>
        </p:nvSpPr>
        <p:spPr>
          <a:xfrm>
            <a:off x="609600" y="1600200"/>
            <a:ext cx="3970421" cy="405063"/>
          </a:xfrm>
        </p:spPr>
        <p:txBody>
          <a:bodyPr/>
          <a:lstStyle/>
          <a:p>
            <a:pPr marL="0" indent="0">
              <a:buNone/>
            </a:pPr>
            <a:r>
              <a:rPr lang="cs-CZ" sz="2000" b="1" dirty="0">
                <a:solidFill>
                  <a:srgbClr val="00B0F0"/>
                </a:solidFill>
              </a:rPr>
              <a:t>HLAVA COR: COREFERENCE</a:t>
            </a:r>
          </a:p>
          <a:p>
            <a:endParaRPr lang="en-US" dirty="0"/>
          </a:p>
        </p:txBody>
      </p:sp>
      <p:sp>
        <p:nvSpPr>
          <p:cNvPr id="4" name="Nadpis 1">
            <a:extLst>
              <a:ext uri="{FF2B5EF4-FFF2-40B4-BE49-F238E27FC236}">
                <a16:creationId xmlns:a16="http://schemas.microsoft.com/office/drawing/2014/main" id="{3D536F80-F2E5-FBE2-8572-245611A99682}"/>
              </a:ext>
            </a:extLst>
          </p:cNvPr>
          <p:cNvSpPr>
            <a:spLocks noGrp="1"/>
          </p:cNvSpPr>
          <p:nvPr>
            <p:ph type="title"/>
          </p:nvPr>
        </p:nvSpPr>
        <p:spPr>
          <a:xfrm>
            <a:off x="609600" y="533400"/>
            <a:ext cx="10972800" cy="990600"/>
          </a:xfrm>
        </p:spPr>
        <p:txBody>
          <a:bodyPr>
            <a:noAutofit/>
          </a:bodyPr>
          <a:lstStyle/>
          <a:p>
            <a:r>
              <a:rPr lang="en-US" sz="2800" noProof="0" dirty="0"/>
              <a:t>Methodological considerations 2</a:t>
            </a:r>
            <a:r>
              <a:rPr lang="cs-CZ" sz="2800" noProof="0" dirty="0"/>
              <a:t>: </a:t>
            </a:r>
            <a:br>
              <a:rPr lang="cs-CZ" sz="2800" noProof="0" dirty="0"/>
            </a:br>
            <a:r>
              <a:rPr lang="en-US" sz="2800" dirty="0"/>
              <a:t>How to find constructions with a potential double reading? </a:t>
            </a:r>
            <a:endParaRPr lang="en-US" sz="2800" noProof="0" dirty="0"/>
          </a:p>
        </p:txBody>
      </p:sp>
      <p:sp>
        <p:nvSpPr>
          <p:cNvPr id="6" name="TextovéPole 5">
            <a:extLst>
              <a:ext uri="{FF2B5EF4-FFF2-40B4-BE49-F238E27FC236}">
                <a16:creationId xmlns:a16="http://schemas.microsoft.com/office/drawing/2014/main" id="{3C5C160E-5026-327F-8A66-685E84EAD27C}"/>
              </a:ext>
            </a:extLst>
          </p:cNvPr>
          <p:cNvSpPr txBox="1"/>
          <p:nvPr/>
        </p:nvSpPr>
        <p:spPr>
          <a:xfrm>
            <a:off x="609599" y="2128709"/>
            <a:ext cx="10972799" cy="3600986"/>
          </a:xfrm>
          <a:prstGeom prst="rect">
            <a:avLst/>
          </a:prstGeom>
          <a:noFill/>
        </p:spPr>
        <p:txBody>
          <a:bodyPr wrap="square">
            <a:spAutoFit/>
          </a:bodyPr>
          <a:lstStyle/>
          <a:p>
            <a:r>
              <a:rPr lang="en-US" sz="2400" noProof="0" dirty="0"/>
              <a:t>Search for a potential ambiguity:</a:t>
            </a:r>
          </a:p>
          <a:p>
            <a:pPr lvl="1"/>
            <a:r>
              <a:rPr lang="en-US" sz="2000" noProof="0" dirty="0"/>
              <a:t>Five different Transformer-based coreference resolution models</a:t>
            </a:r>
          </a:p>
          <a:p>
            <a:pPr lvl="1"/>
            <a:r>
              <a:rPr lang="en-US" sz="2000" noProof="0" dirty="0"/>
              <a:t>Texts with two possible antecedents</a:t>
            </a:r>
          </a:p>
          <a:p>
            <a:pPr lvl="1"/>
            <a:r>
              <a:rPr lang="en-US" sz="2000" noProof="0" dirty="0"/>
              <a:t>Results:</a:t>
            </a:r>
          </a:p>
          <a:p>
            <a:pPr lvl="2"/>
            <a:r>
              <a:rPr lang="en-US" sz="1800" noProof="0" dirty="0"/>
              <a:t>Examples where all five models agreed on the antecedent</a:t>
            </a:r>
            <a:r>
              <a:rPr lang="cs-CZ" sz="1800" noProof="0" dirty="0"/>
              <a:t> (</a:t>
            </a:r>
            <a:r>
              <a:rPr lang="cs-CZ" sz="1800" noProof="0" dirty="0" err="1"/>
              <a:t>fillers</a:t>
            </a:r>
            <a:r>
              <a:rPr lang="cs-CZ" sz="1800" noProof="0" dirty="0"/>
              <a:t>)</a:t>
            </a:r>
            <a:endParaRPr lang="en-US" sz="1800" noProof="0" dirty="0"/>
          </a:p>
          <a:p>
            <a:pPr lvl="2"/>
            <a:r>
              <a:rPr lang="en-US" sz="1800" noProof="0" dirty="0"/>
              <a:t>Examples where at least two models disagreed</a:t>
            </a:r>
            <a:r>
              <a:rPr lang="cs-CZ" sz="1800" noProof="0" dirty="0"/>
              <a:t> (</a:t>
            </a:r>
            <a:r>
              <a:rPr lang="cs-CZ" sz="1800" noProof="0" dirty="0" err="1"/>
              <a:t>potential</a:t>
            </a:r>
            <a:r>
              <a:rPr lang="cs-CZ" sz="1800" noProof="0" dirty="0"/>
              <a:t> </a:t>
            </a:r>
            <a:r>
              <a:rPr lang="cs-CZ" sz="1800" noProof="0" dirty="0" err="1"/>
              <a:t>ambiguity</a:t>
            </a:r>
            <a:r>
              <a:rPr lang="cs-CZ" sz="1800" noProof="0" dirty="0"/>
              <a:t>)</a:t>
            </a:r>
            <a:endParaRPr lang="en-US" sz="1800" noProof="0" dirty="0"/>
          </a:p>
          <a:p>
            <a:endParaRPr lang="en-US" sz="2400" noProof="0" dirty="0"/>
          </a:p>
          <a:p>
            <a:r>
              <a:rPr lang="cs-CZ" sz="2400" noProof="0" dirty="0" err="1"/>
              <a:t>Further</a:t>
            </a:r>
            <a:r>
              <a:rPr lang="cs-CZ" sz="2400" noProof="0" dirty="0"/>
              <a:t> d</a:t>
            </a:r>
            <a:r>
              <a:rPr lang="en-US" sz="2400" noProof="0" dirty="0" err="1"/>
              <a:t>ata</a:t>
            </a:r>
            <a:r>
              <a:rPr lang="en-US" sz="2400" noProof="0" dirty="0"/>
              <a:t> parameters:</a:t>
            </a:r>
          </a:p>
          <a:p>
            <a:pPr lvl="1"/>
            <a:r>
              <a:rPr lang="en-US" sz="2000" noProof="0" dirty="0"/>
              <a:t>Spoken vs. written texts</a:t>
            </a:r>
          </a:p>
          <a:p>
            <a:pPr lvl="1"/>
            <a:r>
              <a:rPr lang="en-US" sz="2000" noProof="0" dirty="0"/>
              <a:t>Specific vs. generic reference</a:t>
            </a:r>
          </a:p>
          <a:p>
            <a:pPr lvl="1"/>
            <a:r>
              <a:rPr lang="en-US" sz="2000" noProof="0" dirty="0"/>
              <a:t>Nominal vs. pronominal anaphors (full NPs, pronominal </a:t>
            </a:r>
            <a:r>
              <a:rPr lang="en-US" sz="2000" i="1" noProof="0" dirty="0"/>
              <a:t>to</a:t>
            </a:r>
            <a:r>
              <a:rPr lang="en-US" sz="2000" noProof="0" dirty="0"/>
              <a:t> ‘it’, local </a:t>
            </a:r>
            <a:r>
              <a:rPr lang="en-US" sz="2000" i="1" noProof="0" dirty="0"/>
              <a:t>tam </a:t>
            </a:r>
            <a:r>
              <a:rPr lang="en-US" sz="2000" noProof="0" dirty="0"/>
              <a:t>‘there’)</a:t>
            </a:r>
          </a:p>
        </p:txBody>
      </p:sp>
    </p:spTree>
    <p:extLst>
      <p:ext uri="{BB962C8B-B14F-4D97-AF65-F5344CB8AC3E}">
        <p14:creationId xmlns:p14="http://schemas.microsoft.com/office/powerpoint/2010/main" val="246361985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řehlednost">
  <a:themeElements>
    <a:clrScheme name="Slunovrat">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 klasické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řehlednost">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4006</TotalTime>
  <Words>2767</Words>
  <Application>Microsoft Office PowerPoint</Application>
  <PresentationFormat>Širokoúhlá obrazovka</PresentationFormat>
  <Paragraphs>308</Paragraphs>
  <Slides>26</Slides>
  <Notes>1</Notes>
  <HiddenSlides>4</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26</vt:i4>
      </vt:variant>
    </vt:vector>
  </HeadingPairs>
  <TitlesOfParts>
    <vt:vector size="29" baseType="lpstr">
      <vt:lpstr>Arial</vt:lpstr>
      <vt:lpstr>Calibri</vt:lpstr>
      <vt:lpstr>Přehlednost</vt:lpstr>
      <vt:lpstr>Disagreement in Corpus Annotation and Variation in Human Understanding of Text</vt:lpstr>
      <vt:lpstr>Introduction</vt:lpstr>
      <vt:lpstr>Ambiguities in a language</vt:lpstr>
      <vt:lpstr>Project Hvar – Disagreement in Corpus Annotation and Variation in Human Understanding of Text </vt:lpstr>
      <vt:lpstr>Text Coherence</vt:lpstr>
      <vt:lpstr>Text Coherence</vt:lpstr>
      <vt:lpstr>Results of the pilot analysis of different corpus data: most suspicious areas</vt:lpstr>
      <vt:lpstr>Methodological considerations</vt:lpstr>
      <vt:lpstr>Methodological considerations 2:  How to find constructions with a potential double reading? </vt:lpstr>
      <vt:lpstr>Methodological considerations 3:  How to find constructions with a potential double reading? </vt:lpstr>
      <vt:lpstr>Methodological considerations 4</vt:lpstr>
      <vt:lpstr>Human Label Variation: Hypotheses</vt:lpstr>
      <vt:lpstr>Hlava Cor and Hlava AD: General Settings</vt:lpstr>
      <vt:lpstr>Human Label Variation in Coreference (Hlava Cor): Annotation Process</vt:lpstr>
      <vt:lpstr>Hlava Cor – results of the formal annotation </vt:lpstr>
      <vt:lpstr>Hlava Cor – annotators’ comments</vt:lpstr>
      <vt:lpstr>Hlava Cor – different readings </vt:lpstr>
      <vt:lpstr>Hlava Cor – level of detail (ANN2 and ANN3)</vt:lpstr>
      <vt:lpstr>Hlava AD: Annotation Process</vt:lpstr>
      <vt:lpstr>Hlava AD: results of the formal annotation</vt:lpstr>
      <vt:lpstr>Hlava AD – Inter-Annotator Agreement Overview</vt:lpstr>
      <vt:lpstr>Hlava AD: annotators’ comments (work in progress)</vt:lpstr>
      <vt:lpstr>Hlava AD: difference in the interpretation</vt:lpstr>
      <vt:lpstr>Observations across Hlava Cor and Hlava AD</vt:lpstr>
      <vt:lpstr>Future work</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Šárka Zikánová</dc:creator>
  <cp:lastModifiedBy>Šárka Zikánová</cp:lastModifiedBy>
  <cp:revision>304</cp:revision>
  <cp:lastPrinted>2026-08-11T13:33:44Z</cp:lastPrinted>
  <dcterms:created xsi:type="dcterms:W3CDTF">2020-10-15T12:10:27Z</dcterms:created>
  <dcterms:modified xsi:type="dcterms:W3CDTF">2026-08-11T13:36:20Z</dcterms:modified>
</cp:coreProperties>
</file>