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31"/>
  </p:notesMasterIdLst>
  <p:sldIdLst>
    <p:sldId id="256" r:id="rId2"/>
    <p:sldId id="257" r:id="rId3"/>
    <p:sldId id="287" r:id="rId4"/>
    <p:sldId id="261" r:id="rId5"/>
    <p:sldId id="266" r:id="rId6"/>
    <p:sldId id="263" r:id="rId7"/>
    <p:sldId id="264" r:id="rId8"/>
    <p:sldId id="262" r:id="rId9"/>
    <p:sldId id="265" r:id="rId10"/>
    <p:sldId id="293" r:id="rId11"/>
    <p:sldId id="258" r:id="rId12"/>
    <p:sldId id="267" r:id="rId13"/>
    <p:sldId id="268" r:id="rId14"/>
    <p:sldId id="269" r:id="rId15"/>
    <p:sldId id="288" r:id="rId16"/>
    <p:sldId id="270" r:id="rId17"/>
    <p:sldId id="273" r:id="rId18"/>
    <p:sldId id="271" r:id="rId19"/>
    <p:sldId id="274" r:id="rId20"/>
    <p:sldId id="280" r:id="rId21"/>
    <p:sldId id="281" r:id="rId22"/>
    <p:sldId id="283" r:id="rId23"/>
    <p:sldId id="282" r:id="rId24"/>
    <p:sldId id="279" r:id="rId25"/>
    <p:sldId id="285" r:id="rId26"/>
    <p:sldId id="286" r:id="rId27"/>
    <p:sldId id="277" r:id="rId28"/>
    <p:sldId id="294" r:id="rId29"/>
    <p:sldId id="278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Open Sans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38345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509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5f19165c7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5f19165c7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092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5f19165c7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5f19165c7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885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f19165c7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f19165c7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37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139650"/>
            <a:ext cx="8520600" cy="97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3600"/>
              <a:buFont typeface="Open Sans"/>
              <a:buNone/>
              <a:defRPr sz="3600" b="1">
                <a:solidFill>
                  <a:srgbClr val="F47B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148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pen Sans"/>
              <a:buNone/>
              <a:defRPr sz="28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8375" y="4417425"/>
            <a:ext cx="9152400" cy="74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/>
          <p:nvPr/>
        </p:nvSpPr>
        <p:spPr>
          <a:xfrm>
            <a:off x="7434625" y="4920900"/>
            <a:ext cx="17184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unless otherwise stated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-8375" y="-16747"/>
            <a:ext cx="3424800" cy="376800"/>
          </a:xfrm>
          <a:prstGeom prst="rect">
            <a:avLst/>
          </a:prstGeom>
          <a:solidFill>
            <a:srgbClr val="F47B20"/>
          </a:solidFill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755350" y="4499250"/>
            <a:ext cx="1076942" cy="3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/>
        </p:nvSpPr>
        <p:spPr>
          <a:xfrm>
            <a:off x="3341075" y="4499250"/>
            <a:ext cx="27465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Charles University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Faculty of Mathematics and Physics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Institute of Formal and Applied Linguistics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0" y="4417425"/>
            <a:ext cx="973811" cy="74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450" y="4525550"/>
            <a:ext cx="659600" cy="5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EFEFE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29300" y="2226750"/>
            <a:ext cx="7685400" cy="690000"/>
          </a:xfrm>
          <a:prstGeom prst="rect">
            <a:avLst/>
          </a:prstGeom>
          <a:solidFill>
            <a:srgbClr val="F47B20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None/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45200" y="623275"/>
            <a:ext cx="8520600" cy="41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95300" y="4920297"/>
            <a:ext cx="548700" cy="2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2"/>
          </p:nvPr>
        </p:nvSpPr>
        <p:spPr>
          <a:xfrm>
            <a:off x="-8374" y="4928674"/>
            <a:ext cx="2386500" cy="223200"/>
          </a:xfrm>
          <a:prstGeom prst="rect">
            <a:avLst/>
          </a:prstGeom>
          <a:solidFill>
            <a:srgbClr val="F47B20"/>
          </a:solidFill>
        </p:spPr>
        <p:txBody>
          <a:bodyPr spcFirstLastPara="1" wrap="square" lIns="91425" tIns="27425" rIns="91425" bIns="91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058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400"/>
              <a:buFont typeface="Open Sans"/>
              <a:buNone/>
              <a:defRPr sz="2400" b="1">
                <a:solidFill>
                  <a:srgbClr val="F47B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595300" y="4920297"/>
            <a:ext cx="548700" cy="2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0" y="4920300"/>
            <a:ext cx="2386500" cy="223200"/>
          </a:xfrm>
          <a:prstGeom prst="rect">
            <a:avLst/>
          </a:prstGeom>
          <a:solidFill>
            <a:srgbClr val="F47B20"/>
          </a:solidFill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27425" rIns="91425" bIns="91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058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400"/>
              <a:buFont typeface="Open Sans"/>
              <a:buNone/>
              <a:defRPr sz="2400" b="1">
                <a:solidFill>
                  <a:srgbClr val="F47B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595300" y="4920297"/>
            <a:ext cx="548700" cy="2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buNone/>
              <a:defRPr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0" y="4920300"/>
            <a:ext cx="2386500" cy="223200"/>
          </a:xfrm>
          <a:prstGeom prst="rect">
            <a:avLst/>
          </a:prstGeom>
          <a:solidFill>
            <a:srgbClr val="F47B20"/>
          </a:solidFill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27425" rIns="91425" bIns="91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058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47B20"/>
              </a:buClr>
              <a:buSzPts val="2400"/>
              <a:buFont typeface="Open Sans"/>
              <a:buNone/>
              <a:defRPr sz="2400" b="1">
                <a:solidFill>
                  <a:srgbClr val="F47B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">
  <p:cSld name="CUSTOM">
    <p:bg>
      <p:bgPr>
        <a:solidFill>
          <a:srgbClr val="EFEFEF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2793500" y="567900"/>
            <a:ext cx="3404400" cy="312000"/>
          </a:xfrm>
          <a:prstGeom prst="rect">
            <a:avLst/>
          </a:prstGeom>
          <a:solidFill>
            <a:srgbClr val="F47B20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None/>
              <a:def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714500" y="1594200"/>
            <a:ext cx="7835400" cy="25329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47B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2"/>
          </p:nvPr>
        </p:nvSpPr>
        <p:spPr>
          <a:xfrm>
            <a:off x="1360700" y="982500"/>
            <a:ext cx="62700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47B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47B20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47B2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ubTitle" idx="3"/>
          </p:nvPr>
        </p:nvSpPr>
        <p:spPr>
          <a:xfrm>
            <a:off x="1041500" y="4335150"/>
            <a:ext cx="71814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47B20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hdl.handle.net/11234/1-2906" TargetMode="Externa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hdl.handle.net/11234/1-5813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ctrTitle"/>
          </p:nvPr>
        </p:nvSpPr>
        <p:spPr>
          <a:xfrm>
            <a:off x="311700" y="1579418"/>
            <a:ext cx="8520600" cy="5319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2400" dirty="0"/>
              <a:t>Analysing IAA for implicit discourse relations in </a:t>
            </a:r>
            <a:r>
              <a:rPr lang="cs-CZ" sz="2400" dirty="0" smtClean="0"/>
              <a:t>Prague </a:t>
            </a:r>
            <a:r>
              <a:rPr lang="cs-CZ" sz="2400" dirty="0" err="1" smtClean="0"/>
              <a:t>Dependency</a:t>
            </a:r>
            <a:r>
              <a:rPr lang="cs-CZ" sz="2400" dirty="0" smtClean="0"/>
              <a:t> </a:t>
            </a:r>
            <a:r>
              <a:rPr lang="cs-CZ" sz="2400" dirty="0" err="1" smtClean="0"/>
              <a:t>Treebank</a:t>
            </a:r>
            <a:r>
              <a:rPr lang="cs-CZ" sz="2400" dirty="0" smtClean="0"/>
              <a:t> – </a:t>
            </a:r>
            <a:r>
              <a:rPr lang="cs-CZ" sz="2400" dirty="0" err="1" smtClean="0"/>
              <a:t>Consolidated</a:t>
            </a:r>
            <a:r>
              <a:rPr lang="cs-CZ" sz="2400" dirty="0" smtClean="0"/>
              <a:t> 2.0</a:t>
            </a:r>
            <a:endParaRPr sz="2400" dirty="0"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311700" y="2148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Pavlína Synková, Jiří </a:t>
            </a:r>
            <a:r>
              <a:rPr lang="cs-CZ" sz="1800" dirty="0" err="1" smtClean="0"/>
              <a:t>Mírovský</a:t>
            </a:r>
            <a:endParaRPr sz="1800" dirty="0"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2"/>
          </p:nvPr>
        </p:nvSpPr>
        <p:spPr>
          <a:xfrm>
            <a:off x="-8375" y="-16747"/>
            <a:ext cx="3424800" cy="37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-CZ" dirty="0" smtClean="0"/>
              <a:t>HLV workshop, August 2026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cs-CZ" dirty="0" smtClean="0"/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endParaRPr lang="cs-CZ" dirty="0" smtClean="0"/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endParaRPr lang="cs-CZ" dirty="0" smtClean="0"/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endParaRPr lang="cs-CZ" dirty="0" smtClean="0"/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 err="1"/>
              <a:t>s</a:t>
            </a:r>
            <a:r>
              <a:rPr lang="cs-CZ" sz="1600" dirty="0" err="1" smtClean="0"/>
              <a:t>ymmetric</a:t>
            </a:r>
            <a:r>
              <a:rPr lang="cs-CZ" sz="1600" dirty="0" smtClean="0"/>
              <a:t> relations (</a:t>
            </a:r>
            <a:r>
              <a:rPr lang="cs-CZ" sz="1600" dirty="0" err="1" smtClean="0"/>
              <a:t>semantic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arguments</a:t>
            </a:r>
            <a:r>
              <a:rPr lang="cs-CZ" sz="1600" dirty="0" smtClean="0"/>
              <a:t> </a:t>
            </a:r>
            <a:r>
              <a:rPr lang="cs-CZ" sz="1600" dirty="0" err="1" smtClean="0"/>
              <a:t>is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same</a:t>
            </a:r>
            <a:r>
              <a:rPr lang="cs-CZ" sz="1600" dirty="0" smtClean="0"/>
              <a:t>) in </a:t>
            </a:r>
            <a:r>
              <a:rPr lang="cs-CZ" sz="1600" dirty="0" err="1" smtClean="0"/>
              <a:t>grey</a:t>
            </a:r>
            <a:endParaRPr lang="cs-CZ" sz="1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 err="1"/>
              <a:t>f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asymmetric</a:t>
            </a:r>
            <a:r>
              <a:rPr lang="cs-CZ" sz="1600" dirty="0" smtClean="0"/>
              <a:t> relations </a:t>
            </a:r>
            <a:r>
              <a:rPr lang="cs-CZ" sz="1600" dirty="0" err="1" smtClean="0"/>
              <a:t>semantics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arguments</a:t>
            </a:r>
            <a:r>
              <a:rPr lang="cs-CZ" sz="1600" dirty="0" smtClean="0"/>
              <a:t> </a:t>
            </a:r>
            <a:r>
              <a:rPr lang="cs-CZ" sz="1600" dirty="0" err="1" smtClean="0"/>
              <a:t>marked</a:t>
            </a:r>
            <a:r>
              <a:rPr lang="cs-CZ" sz="1600" dirty="0" smtClean="0"/>
              <a:t> in </a:t>
            </a:r>
            <a:r>
              <a:rPr lang="cs-CZ" sz="1600" dirty="0" err="1" smtClean="0"/>
              <a:t>the</a:t>
            </a:r>
            <a:r>
              <a:rPr lang="cs-CZ" sz="1600" dirty="0" smtClean="0"/>
              <a:t> data by </a:t>
            </a:r>
            <a:r>
              <a:rPr lang="cs-CZ" sz="1600" dirty="0" err="1" smtClean="0"/>
              <a:t>arrow</a:t>
            </a:r>
            <a:r>
              <a:rPr lang="cs-CZ" sz="1600" dirty="0" smtClean="0"/>
              <a:t> </a:t>
            </a:r>
            <a:r>
              <a:rPr lang="cs-CZ" sz="1600" dirty="0" err="1" smtClean="0"/>
              <a:t>orientation</a:t>
            </a:r>
            <a:r>
              <a:rPr lang="cs-CZ" sz="1600" dirty="0" smtClean="0"/>
              <a:t> (</a:t>
            </a:r>
            <a:r>
              <a:rPr lang="cs-CZ" sz="1600" dirty="0" err="1" smtClean="0"/>
              <a:t>e.g</a:t>
            </a:r>
            <a:r>
              <a:rPr lang="cs-CZ" sz="1600" dirty="0" smtClean="0"/>
              <a:t>. </a:t>
            </a:r>
            <a:r>
              <a:rPr lang="cs-CZ" sz="1600" dirty="0" err="1" smtClean="0"/>
              <a:t>goes</a:t>
            </a:r>
            <a:r>
              <a:rPr lang="cs-CZ" sz="1600" dirty="0" smtClean="0"/>
              <a:t> </a:t>
            </a:r>
            <a:r>
              <a:rPr lang="cs-CZ" sz="1600" dirty="0" err="1" smtClean="0"/>
              <a:t>from</a:t>
            </a:r>
            <a:r>
              <a:rPr lang="cs-CZ" sz="1600" dirty="0" smtClean="0"/>
              <a:t> </a:t>
            </a:r>
            <a:r>
              <a:rPr lang="cs-CZ" sz="1600" dirty="0" err="1" smtClean="0"/>
              <a:t>reason</a:t>
            </a:r>
            <a:r>
              <a:rPr lang="cs-CZ" sz="1600" dirty="0" smtClean="0"/>
              <a:t> to </a:t>
            </a:r>
            <a:r>
              <a:rPr lang="cs-CZ" sz="1600" dirty="0" err="1" smtClean="0"/>
              <a:t>result</a:t>
            </a:r>
            <a:r>
              <a:rPr lang="cs-CZ" sz="1600" dirty="0" smtClean="0"/>
              <a:t> in </a:t>
            </a:r>
            <a:r>
              <a:rPr lang="cs-CZ" sz="1600" dirty="0" err="1" smtClean="0"/>
              <a:t>reason-result</a:t>
            </a:r>
            <a:r>
              <a:rPr lang="cs-CZ" sz="1600" dirty="0" smtClean="0"/>
              <a:t> </a:t>
            </a:r>
            <a:r>
              <a:rPr lang="cs-CZ" sz="1600" dirty="0" err="1" smtClean="0"/>
              <a:t>relation</a:t>
            </a:r>
            <a:r>
              <a:rPr lang="cs-CZ" sz="1600" dirty="0" smtClean="0"/>
              <a:t>)</a:t>
            </a:r>
            <a:endParaRPr lang="cs-CZ" sz="16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Prague </a:t>
            </a:r>
            <a:r>
              <a:rPr lang="cs-CZ" dirty="0" err="1" smtClean="0"/>
              <a:t>sense</a:t>
            </a:r>
            <a:r>
              <a:rPr lang="cs-CZ" dirty="0" smtClean="0"/>
              <a:t> taxonomy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260384"/>
              </p:ext>
            </p:extLst>
          </p:nvPr>
        </p:nvGraphicFramePr>
        <p:xfrm>
          <a:off x="1449878" y="694899"/>
          <a:ext cx="5816831" cy="2835593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258686"/>
                <a:gridCol w="1288472"/>
                <a:gridCol w="1371600"/>
                <a:gridCol w="1898073"/>
              </a:tblGrid>
              <a:tr h="275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temporal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contingency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comparison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expansion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3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</a:rPr>
                        <a:t>precedence</a:t>
                      </a:r>
                      <a:r>
                        <a:rPr lang="cs-CZ" sz="1400" b="0" baseline="0" dirty="0" smtClean="0">
                          <a:effectLst/>
                        </a:rPr>
                        <a:t> - </a:t>
                      </a:r>
                      <a:r>
                        <a:rPr lang="cs-CZ" sz="1400" b="0" baseline="0" dirty="0" err="1" smtClean="0">
                          <a:effectLst/>
                        </a:rPr>
                        <a:t>succession</a:t>
                      </a:r>
                      <a:endParaRPr lang="cs-CZ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reason-result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confrontation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conjunction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4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effectLst/>
                          <a:highlight>
                            <a:srgbClr val="D3D3D3"/>
                          </a:highlight>
                        </a:rPr>
                        <a:t>synchrony</a:t>
                      </a:r>
                      <a:endParaRPr lang="cs-CZ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pragmatic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reason-result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opposition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exemplification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purpose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pragmatic</a:t>
                      </a:r>
                      <a:r>
                        <a:rPr lang="cs-CZ" sz="1400" dirty="0" smtClean="0">
                          <a:effectLst/>
                          <a:highlight>
                            <a:srgbClr val="D3D3D3"/>
                          </a:highlight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opposition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specification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explication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restrictive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</a:rPr>
                        <a:t>opposition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generalization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1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condition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concession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equivalence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pragmatic</a:t>
                      </a:r>
                      <a:r>
                        <a:rPr lang="cs-CZ" sz="1400" dirty="0" smtClean="0">
                          <a:effectLst/>
                        </a:rPr>
                        <a:t> </a:t>
                      </a:r>
                      <a:r>
                        <a:rPr lang="cs-CZ" sz="1400" dirty="0" err="1" smtClean="0">
                          <a:effectLst/>
                        </a:rPr>
                        <a:t>condition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correction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conjunctive</a:t>
                      </a:r>
                      <a:r>
                        <a:rPr lang="cs-CZ" sz="1400" baseline="0" dirty="0" smtClean="0">
                          <a:effectLst/>
                          <a:highlight>
                            <a:srgbClr val="D3D3D3"/>
                          </a:highlight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highlight>
                            <a:srgbClr val="D3D3D3"/>
                          </a:highlight>
                        </a:rPr>
                        <a:t>alternative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</a:rPr>
                        <a:t>gradation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 smtClean="0">
                          <a:effectLst/>
                          <a:highlight>
                            <a:srgbClr val="D3D3D3"/>
                          </a:highlight>
                        </a:rPr>
                        <a:t>disjunctive</a:t>
                      </a:r>
                      <a:r>
                        <a:rPr lang="cs-CZ" sz="1400" baseline="0" dirty="0" smtClean="0">
                          <a:effectLst/>
                          <a:highlight>
                            <a:srgbClr val="D3D3D3"/>
                          </a:highlight>
                        </a:rPr>
                        <a:t> </a:t>
                      </a:r>
                      <a:r>
                        <a:rPr lang="cs-CZ" sz="1400" baseline="0" dirty="0" err="1" smtClean="0">
                          <a:effectLst/>
                          <a:highlight>
                            <a:srgbClr val="D3D3D3"/>
                          </a:highlight>
                        </a:rPr>
                        <a:t>alternative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729300" y="2226750"/>
            <a:ext cx="7685400" cy="6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 smtClean="0"/>
              <a:t>Implicit</a:t>
            </a:r>
            <a:r>
              <a:rPr lang="cs-CZ" dirty="0" smtClean="0"/>
              <a:t> </a:t>
            </a:r>
            <a:r>
              <a:rPr lang="cs-CZ" dirty="0" err="1" smtClean="0"/>
              <a:t>discourse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implicit relations on the data sample consisting of 2,5 K sentences (</a:t>
            </a:r>
            <a:r>
              <a:rPr lang="cs-CZ" dirty="0" err="1"/>
              <a:t>approx</a:t>
            </a:r>
            <a:r>
              <a:rPr lang="cs-CZ" dirty="0"/>
              <a:t>. 1400 relations, </a:t>
            </a:r>
            <a:r>
              <a:rPr lang="en-GB" dirty="0" err="1"/>
              <a:t>PDiT</a:t>
            </a:r>
            <a:r>
              <a:rPr lang="en-GB" dirty="0"/>
              <a:t>-EDA, </a:t>
            </a:r>
            <a:r>
              <a:rPr lang="en-GB" dirty="0" err="1"/>
              <a:t>Zikánová</a:t>
            </a:r>
            <a:r>
              <a:rPr lang="en-GB" dirty="0"/>
              <a:t> et al. 2019</a:t>
            </a:r>
            <a:r>
              <a:rPr lang="en-GB" dirty="0" smtClean="0"/>
              <a:t>)</a:t>
            </a:r>
            <a:endParaRPr lang="cs-CZ" dirty="0"/>
          </a:p>
          <a:p>
            <a:r>
              <a:rPr lang="cs-CZ" dirty="0" err="1"/>
              <a:t>o</a:t>
            </a:r>
            <a:r>
              <a:rPr lang="cs-CZ" dirty="0" err="1" smtClean="0"/>
              <a:t>ngoing</a:t>
            </a:r>
            <a:r>
              <a:rPr lang="cs-CZ" dirty="0" smtClean="0"/>
              <a:t> </a:t>
            </a:r>
            <a:r>
              <a:rPr lang="cs-CZ" dirty="0" err="1" smtClean="0"/>
              <a:t>initiative</a:t>
            </a:r>
            <a:r>
              <a:rPr lang="cs-CZ" dirty="0" smtClean="0"/>
              <a:t> (</a:t>
            </a:r>
            <a:r>
              <a:rPr lang="cs-CZ" dirty="0" err="1" smtClean="0"/>
              <a:t>from</a:t>
            </a:r>
            <a:r>
              <a:rPr lang="cs-CZ" dirty="0" smtClean="0"/>
              <a:t> May 2025) </a:t>
            </a:r>
            <a:r>
              <a:rPr lang="cs-CZ" dirty="0" err="1" smtClean="0"/>
              <a:t>aims</a:t>
            </a:r>
            <a:r>
              <a:rPr lang="cs-CZ" dirty="0" smtClean="0"/>
              <a:t> to </a:t>
            </a:r>
            <a:r>
              <a:rPr lang="cs-CZ" dirty="0" err="1" smtClean="0"/>
              <a:t>cover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least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subcorpora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PDT-C</a:t>
            </a:r>
          </a:p>
          <a:p>
            <a:r>
              <a:rPr lang="cs-CZ" dirty="0"/>
              <a:t>to </a:t>
            </a:r>
            <a:r>
              <a:rPr lang="cs-CZ" dirty="0" err="1"/>
              <a:t>cover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cs-CZ" dirty="0"/>
              <a:t> </a:t>
            </a:r>
            <a:r>
              <a:rPr lang="cs-CZ" dirty="0" err="1"/>
              <a:t>document</a:t>
            </a:r>
            <a:endParaRPr lang="cs-CZ" dirty="0"/>
          </a:p>
          <a:p>
            <a:pPr lvl="1"/>
            <a:r>
              <a:rPr lang="cs-CZ" dirty="0" err="1"/>
              <a:t>implicit</a:t>
            </a:r>
            <a:r>
              <a:rPr lang="cs-CZ" dirty="0"/>
              <a:t> relations, </a:t>
            </a:r>
            <a:endParaRPr lang="cs-CZ" dirty="0" smtClean="0"/>
          </a:p>
          <a:p>
            <a:pPr lvl="1"/>
            <a:r>
              <a:rPr lang="cs-CZ" dirty="0"/>
              <a:t>e</a:t>
            </a:r>
            <a:r>
              <a:rPr lang="cs-CZ" dirty="0" smtClean="0"/>
              <a:t>ntity-</a:t>
            </a:r>
            <a:r>
              <a:rPr lang="cs-CZ" dirty="0" err="1" smtClean="0"/>
              <a:t>based</a:t>
            </a:r>
            <a:r>
              <a:rPr lang="cs-CZ" dirty="0" smtClean="0"/>
              <a:t> </a:t>
            </a:r>
            <a:r>
              <a:rPr lang="cs-CZ" dirty="0"/>
              <a:t>relations, no relations, inter-</a:t>
            </a:r>
            <a:r>
              <a:rPr lang="cs-CZ" dirty="0" err="1"/>
              <a:t>sentential</a:t>
            </a:r>
            <a:r>
              <a:rPr lang="cs-CZ" dirty="0"/>
              <a:t> </a:t>
            </a:r>
            <a:r>
              <a:rPr lang="cs-CZ" dirty="0" err="1"/>
              <a:t>attribution</a:t>
            </a:r>
            <a:r>
              <a:rPr lang="cs-CZ" dirty="0"/>
              <a:t> </a:t>
            </a:r>
            <a:r>
              <a:rPr lang="cs-CZ" dirty="0" smtClean="0"/>
              <a:t>relations, </a:t>
            </a:r>
            <a:r>
              <a:rPr lang="cs-CZ" dirty="0" err="1" smtClean="0"/>
              <a:t>same</a:t>
            </a:r>
            <a:r>
              <a:rPr lang="cs-CZ" dirty="0" smtClean="0"/>
              <a:t>-unit</a:t>
            </a:r>
            <a:endParaRPr lang="cs-CZ" dirty="0"/>
          </a:p>
          <a:p>
            <a:pPr lvl="1"/>
            <a:r>
              <a:rPr lang="cs-CZ" dirty="0" err="1"/>
              <a:t>metatexts</a:t>
            </a:r>
            <a:r>
              <a:rPr lang="cs-CZ" dirty="0"/>
              <a:t>, </a:t>
            </a:r>
            <a:r>
              <a:rPr lang="cs-CZ" dirty="0" err="1"/>
              <a:t>heading</a:t>
            </a:r>
            <a:r>
              <a:rPr lang="cs-CZ" dirty="0"/>
              <a:t>, </a:t>
            </a:r>
            <a:r>
              <a:rPr lang="cs-CZ" dirty="0" err="1"/>
              <a:t>locations</a:t>
            </a:r>
            <a:r>
              <a:rPr lang="cs-CZ" dirty="0"/>
              <a:t>, </a:t>
            </a:r>
            <a:r>
              <a:rPr lang="cs-CZ" dirty="0" err="1"/>
              <a:t>metastructure</a:t>
            </a:r>
            <a:r>
              <a:rPr lang="cs-CZ" dirty="0"/>
              <a:t> comment</a:t>
            </a:r>
          </a:p>
          <a:p>
            <a:pPr lvl="1"/>
            <a:r>
              <a:rPr lang="cs-CZ" dirty="0" err="1"/>
              <a:t>dialogue</a:t>
            </a:r>
            <a:r>
              <a:rPr lang="cs-CZ" dirty="0"/>
              <a:t> </a:t>
            </a:r>
            <a:r>
              <a:rPr lang="cs-CZ" dirty="0" err="1"/>
              <a:t>dimension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smtClean="0"/>
              <a:t>text</a:t>
            </a:r>
            <a:endParaRPr lang="cs-CZ" dirty="0"/>
          </a:p>
          <a:p>
            <a:r>
              <a:rPr lang="cs-CZ" dirty="0" smtClean="0"/>
              <a:t>11 </a:t>
            </a:r>
            <a:r>
              <a:rPr lang="cs-CZ" dirty="0" err="1" smtClean="0"/>
              <a:t>annotators</a:t>
            </a:r>
            <a:r>
              <a:rPr lang="cs-CZ" dirty="0" smtClean="0"/>
              <a:t>, 10 </a:t>
            </a:r>
            <a:r>
              <a:rPr lang="cs-CZ" dirty="0" err="1" smtClean="0"/>
              <a:t>weeks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training</a:t>
            </a:r>
            <a:endParaRPr lang="cs-CZ" dirty="0" smtClean="0"/>
          </a:p>
          <a:p>
            <a:r>
              <a:rPr lang="cs-CZ" dirty="0" smtClean="0"/>
              <a:t>25% </a:t>
            </a:r>
            <a:r>
              <a:rPr lang="cs-CZ" dirty="0" err="1" smtClean="0"/>
              <a:t>of</a:t>
            </a:r>
            <a:r>
              <a:rPr lang="cs-CZ" dirty="0" smtClean="0"/>
              <a:t> data </a:t>
            </a:r>
            <a:r>
              <a:rPr lang="cs-CZ" dirty="0" err="1" smtClean="0"/>
              <a:t>annotated</a:t>
            </a:r>
            <a:r>
              <a:rPr lang="cs-CZ" dirty="0" smtClean="0"/>
              <a:t> in double</a:t>
            </a:r>
          </a:p>
          <a:p>
            <a:pPr marL="114300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Implicit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04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i</a:t>
            </a:r>
            <a:r>
              <a:rPr lang="cs-CZ" dirty="0" err="1" smtClean="0"/>
              <a:t>mplicit</a:t>
            </a:r>
            <a:r>
              <a:rPr lang="cs-CZ" dirty="0" smtClean="0"/>
              <a:t> relations</a:t>
            </a:r>
          </a:p>
          <a:p>
            <a:pPr lvl="1"/>
            <a:r>
              <a:rPr lang="cs-CZ" dirty="0" err="1"/>
              <a:t>a</a:t>
            </a:r>
            <a:r>
              <a:rPr lang="cs-CZ" dirty="0" err="1" smtClean="0"/>
              <a:t>ssign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/</a:t>
            </a:r>
            <a:r>
              <a:rPr lang="cs-CZ" dirty="0" err="1" smtClean="0"/>
              <a:t>semantic</a:t>
            </a:r>
            <a:r>
              <a:rPr lang="cs-CZ" dirty="0" smtClean="0"/>
              <a:t> label, insert </a:t>
            </a:r>
            <a:r>
              <a:rPr lang="cs-CZ" dirty="0" err="1" smtClean="0"/>
              <a:t>appropriate</a:t>
            </a:r>
            <a:r>
              <a:rPr lang="cs-CZ" dirty="0" smtClean="0"/>
              <a:t> </a:t>
            </a:r>
            <a:r>
              <a:rPr lang="cs-CZ" dirty="0" err="1" smtClean="0"/>
              <a:t>connective</a:t>
            </a:r>
            <a:endParaRPr lang="cs-CZ" dirty="0" smtClean="0"/>
          </a:p>
          <a:p>
            <a:pPr lvl="1"/>
            <a:r>
              <a:rPr lang="cs-CZ" dirty="0" err="1" smtClean="0"/>
              <a:t>select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exact</a:t>
            </a:r>
            <a:r>
              <a:rPr lang="cs-CZ" dirty="0" smtClean="0"/>
              <a:t> </a:t>
            </a:r>
            <a:r>
              <a:rPr lang="cs-CZ" dirty="0" err="1" smtClean="0"/>
              <a:t>signal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lead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annotator</a:t>
            </a:r>
            <a:r>
              <a:rPr lang="cs-CZ" dirty="0" smtClean="0"/>
              <a:t> to </a:t>
            </a:r>
            <a:r>
              <a:rPr lang="cs-CZ" dirty="0" err="1" smtClean="0"/>
              <a:t>annotate</a:t>
            </a:r>
            <a:r>
              <a:rPr lang="cs-CZ" dirty="0" smtClean="0"/>
              <a:t> a </a:t>
            </a:r>
            <a:r>
              <a:rPr lang="cs-CZ" dirty="0" err="1" smtClean="0"/>
              <a:t>given</a:t>
            </a:r>
            <a:r>
              <a:rPr lang="cs-CZ" dirty="0" smtClean="0"/>
              <a:t> </a:t>
            </a:r>
            <a:r>
              <a:rPr lang="cs-CZ" dirty="0" err="1" smtClean="0"/>
              <a:t>discourse</a:t>
            </a:r>
            <a:r>
              <a:rPr lang="cs-CZ" dirty="0" smtClean="0"/>
              <a:t> type</a:t>
            </a:r>
          </a:p>
          <a:p>
            <a:pPr marL="596900" lvl="1" indent="0">
              <a:buNone/>
            </a:pPr>
            <a:r>
              <a:rPr lang="cs-CZ" i="1" dirty="0"/>
              <a:t>Máme zastaralé zařízení vysokých škol, musíme je modernizovat</a:t>
            </a:r>
            <a:r>
              <a:rPr lang="cs-CZ" i="1" dirty="0" smtClean="0"/>
              <a:t>. </a:t>
            </a:r>
            <a:r>
              <a:rPr lang="cs-CZ" i="1" dirty="0"/>
              <a:t>Máme poškozené životní prostředí, musíme je vylepšovat</a:t>
            </a:r>
            <a:r>
              <a:rPr lang="cs-CZ" i="1" dirty="0" smtClean="0"/>
              <a:t>. </a:t>
            </a:r>
          </a:p>
          <a:p>
            <a:pPr marL="596900" lvl="1" indent="0">
              <a:buNone/>
            </a:pPr>
            <a:r>
              <a:rPr lang="cs-CZ" i="1" dirty="0" smtClean="0"/>
              <a:t>&lt;</a:t>
            </a:r>
            <a:r>
              <a:rPr lang="en-US" i="1" dirty="0" smtClean="0"/>
              <a:t>Our </a:t>
            </a:r>
            <a:r>
              <a:rPr lang="en-US" i="1" dirty="0"/>
              <a:t>universities have outdated facilities; we need to modernize them. Our environment is damaged; we need to improve it</a:t>
            </a:r>
            <a:r>
              <a:rPr lang="en-US" i="1" dirty="0" smtClean="0"/>
              <a:t>.</a:t>
            </a:r>
            <a:r>
              <a:rPr lang="cs-CZ" i="1" dirty="0" smtClean="0"/>
              <a:t>&gt; </a:t>
            </a:r>
          </a:p>
          <a:p>
            <a:pPr marL="596900" lvl="1" indent="0">
              <a:buNone/>
            </a:pPr>
            <a:r>
              <a:rPr lang="cs-CZ" dirty="0" smtClean="0"/>
              <a:t>&gt; </a:t>
            </a:r>
            <a:r>
              <a:rPr lang="cs-CZ" dirty="0" err="1" smtClean="0"/>
              <a:t>conjunction</a:t>
            </a:r>
            <a:r>
              <a:rPr lang="cs-CZ" dirty="0" smtClean="0"/>
              <a:t>, and, </a:t>
            </a:r>
            <a:r>
              <a:rPr lang="cs-CZ" dirty="0" err="1" smtClean="0"/>
              <a:t>signal</a:t>
            </a:r>
            <a:r>
              <a:rPr lang="cs-CZ" dirty="0" smtClean="0"/>
              <a:t>: máme, máme/</a:t>
            </a:r>
            <a:r>
              <a:rPr lang="cs-CZ" dirty="0" err="1" smtClean="0"/>
              <a:t>construction</a:t>
            </a:r>
            <a:endParaRPr lang="cs-CZ" dirty="0"/>
          </a:p>
          <a:p>
            <a:pPr lvl="1"/>
            <a:r>
              <a:rPr lang="cs-CZ" dirty="0" err="1"/>
              <a:t>s</a:t>
            </a:r>
            <a:r>
              <a:rPr lang="cs-CZ" dirty="0" err="1" smtClean="0"/>
              <a:t>ignal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inspired</a:t>
            </a:r>
            <a:r>
              <a:rPr lang="cs-CZ" dirty="0" smtClean="0"/>
              <a:t> by </a:t>
            </a:r>
            <a:r>
              <a:rPr lang="en-GB" dirty="0" smtClean="0"/>
              <a:t>Das </a:t>
            </a:r>
            <a:r>
              <a:rPr lang="en-GB" dirty="0"/>
              <a:t>and </a:t>
            </a:r>
            <a:r>
              <a:rPr lang="en-GB" dirty="0" err="1"/>
              <a:t>Taboada</a:t>
            </a:r>
            <a:r>
              <a:rPr lang="en-GB" dirty="0"/>
              <a:t> (2018) </a:t>
            </a:r>
            <a:r>
              <a:rPr lang="cs-CZ" dirty="0" smtClean="0"/>
              <a:t>but </a:t>
            </a:r>
            <a:r>
              <a:rPr lang="cs-CZ" dirty="0" err="1" smtClean="0"/>
              <a:t>significantly</a:t>
            </a:r>
            <a:r>
              <a:rPr lang="cs-CZ" dirty="0" smtClean="0"/>
              <a:t> </a:t>
            </a:r>
            <a:r>
              <a:rPr lang="cs-CZ" dirty="0" err="1" smtClean="0"/>
              <a:t>modified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Implicit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665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</a:t>
            </a:r>
            <a:r>
              <a:rPr lang="cs-CZ" dirty="0" err="1" smtClean="0"/>
              <a:t>nnotated</a:t>
            </a:r>
            <a:r>
              <a:rPr lang="cs-CZ" dirty="0" smtClean="0"/>
              <a:t> </a:t>
            </a:r>
            <a:r>
              <a:rPr lang="en-US" dirty="0" smtClean="0"/>
              <a:t>separately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intra- and inter-</a:t>
            </a:r>
            <a:r>
              <a:rPr lang="cs-CZ" dirty="0" err="1"/>
              <a:t>sentential</a:t>
            </a:r>
            <a:r>
              <a:rPr lang="cs-CZ" dirty="0"/>
              <a:t> relations</a:t>
            </a:r>
          </a:p>
          <a:p>
            <a:r>
              <a:rPr lang="cs-CZ" dirty="0" smtClean="0"/>
              <a:t>intra-</a:t>
            </a:r>
            <a:r>
              <a:rPr lang="cs-CZ" dirty="0" err="1" smtClean="0"/>
              <a:t>sentential</a:t>
            </a:r>
            <a:r>
              <a:rPr lang="cs-CZ" dirty="0" smtClean="0"/>
              <a:t> relations </a:t>
            </a:r>
            <a:r>
              <a:rPr lang="cs-CZ" dirty="0" err="1" smtClean="0"/>
              <a:t>annotated</a:t>
            </a:r>
            <a:r>
              <a:rPr lang="cs-CZ" dirty="0" smtClean="0"/>
              <a:t> </a:t>
            </a:r>
            <a:r>
              <a:rPr lang="cs-CZ" dirty="0" err="1" smtClean="0"/>
              <a:t>directly</a:t>
            </a:r>
            <a:r>
              <a:rPr lang="cs-CZ" dirty="0" smtClean="0"/>
              <a:t> in </a:t>
            </a:r>
            <a:r>
              <a:rPr lang="cs-CZ" dirty="0" err="1" smtClean="0"/>
              <a:t>trees</a:t>
            </a:r>
            <a:endParaRPr lang="cs-CZ" dirty="0" smtClean="0"/>
          </a:p>
          <a:p>
            <a:pPr lvl="1"/>
            <a:r>
              <a:rPr lang="cs-CZ" dirty="0" err="1" smtClean="0"/>
              <a:t>filelists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syntactic</a:t>
            </a:r>
            <a:r>
              <a:rPr lang="cs-CZ" dirty="0" smtClean="0"/>
              <a:t> </a:t>
            </a:r>
            <a:r>
              <a:rPr lang="cs-CZ" dirty="0" err="1" smtClean="0"/>
              <a:t>structures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relations </a:t>
            </a:r>
            <a:r>
              <a:rPr lang="cs-CZ" dirty="0" err="1" smtClean="0"/>
              <a:t>occur</a:t>
            </a:r>
            <a:endParaRPr lang="cs-CZ" dirty="0" smtClean="0"/>
          </a:p>
          <a:p>
            <a:pPr lvl="2"/>
            <a:r>
              <a:rPr lang="cs-CZ" dirty="0" err="1"/>
              <a:t>c</a:t>
            </a:r>
            <a:r>
              <a:rPr lang="cs-CZ" dirty="0" err="1" smtClean="0"/>
              <a:t>oordinated</a:t>
            </a:r>
            <a:r>
              <a:rPr lang="cs-CZ" dirty="0" smtClean="0"/>
              <a:t> </a:t>
            </a:r>
            <a:r>
              <a:rPr lang="cs-CZ" dirty="0" err="1" smtClean="0"/>
              <a:t>clauses</a:t>
            </a:r>
            <a:r>
              <a:rPr lang="cs-CZ" dirty="0" smtClean="0"/>
              <a:t> </a:t>
            </a:r>
            <a:r>
              <a:rPr lang="cs-CZ" dirty="0" err="1" smtClean="0"/>
              <a:t>without</a:t>
            </a:r>
            <a:r>
              <a:rPr lang="cs-CZ" dirty="0" smtClean="0"/>
              <a:t> a </a:t>
            </a:r>
            <a:r>
              <a:rPr lang="cs-CZ" dirty="0" err="1" smtClean="0"/>
              <a:t>connective</a:t>
            </a:r>
            <a:endParaRPr lang="cs-CZ" dirty="0" smtClean="0"/>
          </a:p>
          <a:p>
            <a:pPr lvl="2"/>
            <a:r>
              <a:rPr lang="cs-CZ" dirty="0" err="1"/>
              <a:t>r</a:t>
            </a:r>
            <a:r>
              <a:rPr lang="cs-CZ" dirty="0" err="1" smtClean="0"/>
              <a:t>elative</a:t>
            </a:r>
            <a:r>
              <a:rPr lang="cs-CZ" dirty="0" smtClean="0"/>
              <a:t> </a:t>
            </a:r>
            <a:r>
              <a:rPr lang="cs-CZ" dirty="0" err="1" smtClean="0"/>
              <a:t>clauses</a:t>
            </a:r>
            <a:endParaRPr lang="cs-CZ" dirty="0" smtClean="0"/>
          </a:p>
          <a:p>
            <a:pPr lvl="2"/>
            <a:r>
              <a:rPr lang="cs-CZ" dirty="0" err="1" smtClean="0"/>
              <a:t>parentheses</a:t>
            </a:r>
            <a:endParaRPr lang="cs-CZ" dirty="0" smtClean="0"/>
          </a:p>
          <a:p>
            <a:r>
              <a:rPr lang="cs-CZ" dirty="0"/>
              <a:t>i</a:t>
            </a:r>
            <a:r>
              <a:rPr lang="cs-CZ" dirty="0" smtClean="0"/>
              <a:t>nter-</a:t>
            </a:r>
            <a:r>
              <a:rPr lang="cs-CZ" dirty="0" err="1" smtClean="0"/>
              <a:t>sentential</a:t>
            </a:r>
            <a:r>
              <a:rPr lang="cs-CZ" dirty="0" smtClean="0"/>
              <a:t> relations </a:t>
            </a:r>
            <a:r>
              <a:rPr lang="cs-CZ" dirty="0" err="1" smtClean="0"/>
              <a:t>annotated</a:t>
            </a:r>
            <a:r>
              <a:rPr lang="cs-CZ" dirty="0" smtClean="0"/>
              <a:t> in a table </a:t>
            </a:r>
            <a:r>
              <a:rPr lang="cs-CZ" dirty="0" err="1" smtClean="0"/>
              <a:t>format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contains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previous</a:t>
            </a:r>
            <a:r>
              <a:rPr lang="cs-CZ" dirty="0" smtClean="0"/>
              <a:t> </a:t>
            </a:r>
            <a:r>
              <a:rPr lang="cs-CZ" dirty="0" err="1" smtClean="0"/>
              <a:t>stages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r>
              <a:rPr lang="cs-CZ" dirty="0" smtClean="0"/>
              <a:t> – </a:t>
            </a:r>
            <a:r>
              <a:rPr lang="cs-CZ" dirty="0" err="1" smtClean="0"/>
              <a:t>each</a:t>
            </a:r>
            <a:r>
              <a:rPr lang="cs-CZ" dirty="0" smtClean="0"/>
              <a:t> </a:t>
            </a:r>
            <a:r>
              <a:rPr lang="cs-CZ" dirty="0" err="1" smtClean="0"/>
              <a:t>row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needed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marked</a:t>
            </a:r>
            <a:endParaRPr lang="cs-CZ" dirty="0" smtClean="0"/>
          </a:p>
          <a:p>
            <a:pPr lvl="1"/>
            <a:r>
              <a:rPr lang="cs-CZ" dirty="0" err="1"/>
              <a:t>w</a:t>
            </a:r>
            <a:r>
              <a:rPr lang="cs-CZ" dirty="0" err="1" smtClean="0"/>
              <a:t>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transferred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trees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Implicit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16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1363" t="-511"/>
          <a:stretch/>
        </p:blipFill>
        <p:spPr>
          <a:xfrm>
            <a:off x="124690" y="777779"/>
            <a:ext cx="9019309" cy="358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5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Dis/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5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data </a:t>
            </a:r>
            <a:r>
              <a:rPr lang="cs-CZ" dirty="0" err="1"/>
              <a:t>from</a:t>
            </a:r>
            <a:r>
              <a:rPr lang="cs-CZ" dirty="0"/>
              <a:t> PDT </a:t>
            </a:r>
            <a:r>
              <a:rPr lang="cs-CZ" dirty="0" err="1" smtClean="0"/>
              <a:t>subcorpora</a:t>
            </a: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r>
              <a:rPr lang="cs-CZ" dirty="0"/>
              <a:t>i</a:t>
            </a:r>
            <a:r>
              <a:rPr lang="cs-CZ" dirty="0" smtClean="0"/>
              <a:t>nter-</a:t>
            </a:r>
            <a:r>
              <a:rPr lang="cs-CZ" dirty="0" err="1" smtClean="0"/>
              <a:t>sentential</a:t>
            </a:r>
            <a:r>
              <a:rPr lang="cs-CZ" dirty="0" smtClean="0"/>
              <a:t> relations: 735 </a:t>
            </a:r>
            <a:r>
              <a:rPr lang="cs-CZ" dirty="0" err="1" smtClean="0"/>
              <a:t>sentences</a:t>
            </a: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r>
              <a:rPr lang="cs-CZ" dirty="0"/>
              <a:t>i</a:t>
            </a:r>
            <a:r>
              <a:rPr lang="cs-CZ" dirty="0" smtClean="0"/>
              <a:t>ntra-</a:t>
            </a:r>
            <a:r>
              <a:rPr lang="cs-CZ" dirty="0" err="1" smtClean="0"/>
              <a:t>sentential</a:t>
            </a:r>
            <a:r>
              <a:rPr lang="cs-CZ" dirty="0" smtClean="0"/>
              <a:t> relations: 100 </a:t>
            </a:r>
            <a:r>
              <a:rPr lang="cs-CZ" dirty="0" err="1" smtClean="0"/>
              <a:t>random</a:t>
            </a:r>
            <a:r>
              <a:rPr lang="cs-CZ" dirty="0" smtClean="0"/>
              <a:t> </a:t>
            </a:r>
            <a:r>
              <a:rPr lang="cs-CZ" dirty="0" err="1" smtClean="0"/>
              <a:t>sentences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coordinated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no </a:t>
            </a:r>
            <a:r>
              <a:rPr lang="cs-CZ" dirty="0" err="1" smtClean="0"/>
              <a:t>connective</a:t>
            </a:r>
            <a:r>
              <a:rPr lang="cs-CZ" dirty="0" smtClean="0"/>
              <a:t> + 100 </a:t>
            </a:r>
            <a:r>
              <a:rPr lang="cs-CZ" dirty="0" err="1" smtClean="0"/>
              <a:t>random</a:t>
            </a:r>
            <a:r>
              <a:rPr lang="cs-CZ" dirty="0" smtClean="0"/>
              <a:t> </a:t>
            </a:r>
            <a:r>
              <a:rPr lang="cs-CZ" dirty="0" err="1" smtClean="0"/>
              <a:t>sentences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Dis/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r>
              <a:rPr lang="cs-CZ" dirty="0" smtClean="0"/>
              <a:t>: </a:t>
            </a:r>
            <a:r>
              <a:rPr lang="cs-CZ" dirty="0" err="1" smtClean="0"/>
              <a:t>overview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3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735 </a:t>
            </a:r>
            <a:r>
              <a:rPr lang="en-GB" dirty="0"/>
              <a:t>rows ~ sentences from inter-sentential annotation which were annotated in </a:t>
            </a:r>
            <a:r>
              <a:rPr lang="en-GB" dirty="0" smtClean="0"/>
              <a:t>double </a:t>
            </a:r>
            <a:endParaRPr lang="cs-CZ" dirty="0" smtClean="0"/>
          </a:p>
          <a:p>
            <a:r>
              <a:rPr lang="en-GB" dirty="0" smtClean="0"/>
              <a:t>480 </a:t>
            </a:r>
            <a:r>
              <a:rPr lang="cs-CZ" dirty="0" err="1" smtClean="0"/>
              <a:t>items</a:t>
            </a:r>
            <a:r>
              <a:rPr lang="cs-CZ" dirty="0" smtClean="0"/>
              <a:t> </a:t>
            </a:r>
            <a:r>
              <a:rPr lang="en-GB" dirty="0" smtClean="0"/>
              <a:t>where </a:t>
            </a:r>
            <a:r>
              <a:rPr lang="en-GB" dirty="0"/>
              <a:t>some annotation should be added (in </a:t>
            </a:r>
            <a:r>
              <a:rPr lang="en-GB" dirty="0" smtClean="0"/>
              <a:t>rest</a:t>
            </a:r>
            <a:r>
              <a:rPr lang="cs-CZ" dirty="0" smtClean="0"/>
              <a:t>: </a:t>
            </a:r>
            <a:r>
              <a:rPr lang="en-GB" dirty="0" smtClean="0"/>
              <a:t>annotation </a:t>
            </a:r>
            <a:r>
              <a:rPr lang="en-GB" dirty="0"/>
              <a:t>from previous </a:t>
            </a:r>
            <a:r>
              <a:rPr lang="en-GB" dirty="0" smtClean="0"/>
              <a:t>stages)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394 </a:t>
            </a:r>
            <a:r>
              <a:rPr lang="cs-CZ" dirty="0" err="1" smtClean="0"/>
              <a:t>items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annotators</a:t>
            </a:r>
            <a:r>
              <a:rPr lang="cs-CZ" dirty="0" smtClean="0"/>
              <a:t> </a:t>
            </a:r>
            <a:r>
              <a:rPr lang="cs-CZ" dirty="0" err="1" smtClean="0"/>
              <a:t>indicated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</a:t>
            </a:r>
            <a:r>
              <a:rPr lang="cs-CZ" dirty="0" err="1" smtClean="0"/>
              <a:t>relation</a:t>
            </a:r>
            <a:endParaRPr lang="cs-CZ" dirty="0" smtClean="0"/>
          </a:p>
          <a:p>
            <a:r>
              <a:rPr lang="en-GB" dirty="0" smtClean="0"/>
              <a:t>IAA </a:t>
            </a:r>
            <a:r>
              <a:rPr lang="en-GB" dirty="0"/>
              <a:t>on </a:t>
            </a:r>
            <a:r>
              <a:rPr lang="cs-CZ" dirty="0" err="1" smtClean="0"/>
              <a:t>sense</a:t>
            </a:r>
            <a:r>
              <a:rPr lang="cs-CZ" dirty="0" smtClean="0"/>
              <a:t>:</a:t>
            </a:r>
            <a:r>
              <a:rPr lang="en-GB" dirty="0" smtClean="0"/>
              <a:t> 59</a:t>
            </a:r>
            <a:r>
              <a:rPr lang="cs-CZ" dirty="0" smtClean="0"/>
              <a:t>%</a:t>
            </a:r>
            <a:r>
              <a:rPr lang="en-GB" dirty="0" smtClean="0"/>
              <a:t> </a:t>
            </a:r>
            <a:r>
              <a:rPr lang="en-GB" dirty="0"/>
              <a:t>with Cohen´s kappa </a:t>
            </a:r>
            <a:r>
              <a:rPr lang="en-GB" dirty="0" smtClean="0"/>
              <a:t>0.45</a:t>
            </a:r>
            <a:endParaRPr lang="cs-CZ" dirty="0"/>
          </a:p>
          <a:p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Dis/</a:t>
            </a:r>
            <a:r>
              <a:rPr lang="cs-CZ" dirty="0" err="1"/>
              <a:t>agreement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: </a:t>
            </a:r>
            <a:r>
              <a:rPr lang="cs-CZ" dirty="0" smtClean="0"/>
              <a:t>inter-</a:t>
            </a:r>
            <a:r>
              <a:rPr lang="cs-CZ" dirty="0" err="1" smtClean="0"/>
              <a:t>sentential</a:t>
            </a:r>
            <a:r>
              <a:rPr lang="cs-CZ" dirty="0" smtClean="0"/>
              <a:t> relations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44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contexts</a:t>
            </a:r>
            <a:r>
              <a:rPr lang="cs-CZ" dirty="0" smtClean="0"/>
              <a:t> </a:t>
            </a:r>
            <a:r>
              <a:rPr lang="cs-CZ" dirty="0" err="1" smtClean="0"/>
              <a:t>analyzed</a:t>
            </a:r>
            <a:r>
              <a:rPr lang="cs-CZ" dirty="0" smtClean="0"/>
              <a:t> </a:t>
            </a:r>
            <a:r>
              <a:rPr lang="cs-CZ" dirty="0" err="1" smtClean="0"/>
              <a:t>manually</a:t>
            </a:r>
            <a:endParaRPr lang="cs-CZ" dirty="0" smtClean="0"/>
          </a:p>
          <a:p>
            <a:r>
              <a:rPr lang="cs-CZ" dirty="0" smtClean="0"/>
              <a:t>394 </a:t>
            </a:r>
            <a:r>
              <a:rPr lang="cs-CZ" dirty="0" err="1" smtClean="0"/>
              <a:t>contexts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annotators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</a:t>
            </a:r>
            <a:r>
              <a:rPr lang="cs-CZ" dirty="0" err="1" smtClean="0"/>
              <a:t>relation</a:t>
            </a: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r>
              <a:rPr lang="en-GB" dirty="0" smtClean="0"/>
              <a:t>160 </a:t>
            </a:r>
            <a:r>
              <a:rPr lang="en-GB" dirty="0"/>
              <a:t>contexts where annotators disagreed on discourse </a:t>
            </a:r>
            <a:r>
              <a:rPr lang="en-GB" dirty="0" smtClean="0"/>
              <a:t>type</a:t>
            </a:r>
            <a:r>
              <a:rPr lang="cs-CZ" dirty="0" smtClean="0"/>
              <a:t> (41% </a:t>
            </a:r>
            <a:r>
              <a:rPr lang="cs-CZ" dirty="0" err="1" smtClean="0"/>
              <a:t>of</a:t>
            </a:r>
            <a:r>
              <a:rPr lang="cs-CZ" dirty="0" smtClean="0"/>
              <a:t>  </a:t>
            </a:r>
            <a:r>
              <a:rPr lang="cs-CZ" dirty="0" err="1" smtClean="0"/>
              <a:t>disagreement</a:t>
            </a:r>
            <a:r>
              <a:rPr lang="cs-CZ" dirty="0" smtClean="0"/>
              <a:t> – </a:t>
            </a:r>
            <a:r>
              <a:rPr lang="cs-CZ" dirty="0" err="1" smtClean="0"/>
              <a:t>cf</a:t>
            </a:r>
            <a:r>
              <a:rPr lang="cs-CZ" dirty="0" smtClean="0"/>
              <a:t>. </a:t>
            </a:r>
            <a:r>
              <a:rPr lang="cs-CZ" dirty="0" err="1" smtClean="0"/>
              <a:t>Hoek</a:t>
            </a:r>
            <a:r>
              <a:rPr lang="cs-CZ" dirty="0" smtClean="0"/>
              <a:t> et al. (2021): 44%)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in </a:t>
            </a:r>
            <a:r>
              <a:rPr lang="en-GB" dirty="0"/>
              <a:t>130 cases both discourse </a:t>
            </a:r>
            <a:r>
              <a:rPr lang="cs-CZ" dirty="0" err="1" smtClean="0"/>
              <a:t>senses</a:t>
            </a:r>
            <a:r>
              <a:rPr lang="cs-CZ" dirty="0" smtClean="0"/>
              <a:t> </a:t>
            </a:r>
            <a:r>
              <a:rPr lang="en-GB" dirty="0" smtClean="0"/>
              <a:t>were </a:t>
            </a:r>
            <a:r>
              <a:rPr lang="en-GB" dirty="0"/>
              <a:t>equally appropriate 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in </a:t>
            </a:r>
            <a:r>
              <a:rPr lang="en-GB" dirty="0"/>
              <a:t>30 cases one </a:t>
            </a:r>
            <a:r>
              <a:rPr lang="cs-CZ" dirty="0" err="1" smtClean="0"/>
              <a:t>sense</a:t>
            </a:r>
            <a:r>
              <a:rPr lang="cs-CZ" dirty="0" smtClean="0"/>
              <a:t> </a:t>
            </a:r>
            <a:r>
              <a:rPr lang="en-GB" dirty="0" smtClean="0"/>
              <a:t>was inappropriate</a:t>
            </a: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114300" indent="0">
              <a:buNone/>
            </a:pPr>
            <a:r>
              <a:rPr lang="cs-CZ" dirty="0" err="1" smtClean="0"/>
              <a:t>approx</a:t>
            </a:r>
            <a:r>
              <a:rPr lang="cs-CZ" dirty="0" smtClean="0"/>
              <a:t>. 8%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relations are </a:t>
            </a:r>
            <a:r>
              <a:rPr lang="cs-CZ" dirty="0" err="1" smtClean="0"/>
              <a:t>errors</a:t>
            </a:r>
            <a:r>
              <a:rPr lang="cs-CZ" dirty="0" smtClean="0"/>
              <a:t>/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noise</a:t>
            </a:r>
            <a:endParaRPr lang="cs-CZ" dirty="0" smtClean="0"/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r>
              <a:rPr lang="cs-CZ" dirty="0" err="1" smtClean="0"/>
              <a:t>cf</a:t>
            </a:r>
            <a:r>
              <a:rPr lang="cs-CZ" dirty="0" smtClean="0"/>
              <a:t>. </a:t>
            </a:r>
            <a:r>
              <a:rPr lang="cs-CZ" dirty="0" err="1" smtClean="0"/>
              <a:t>Yung</a:t>
            </a:r>
            <a:r>
              <a:rPr lang="cs-CZ" dirty="0" smtClean="0"/>
              <a:t> et al. (2026): 11%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errors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Dis/</a:t>
            </a:r>
            <a:r>
              <a:rPr lang="cs-CZ" dirty="0" err="1"/>
              <a:t>agreement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: inter-</a:t>
            </a:r>
            <a:r>
              <a:rPr lang="cs-CZ" dirty="0" err="1"/>
              <a:t>sentential</a:t>
            </a:r>
            <a:r>
              <a:rPr lang="cs-CZ" dirty="0"/>
              <a:t> relations</a:t>
            </a:r>
          </a:p>
        </p:txBody>
      </p:sp>
    </p:spTree>
    <p:extLst>
      <p:ext uri="{BB962C8B-B14F-4D97-AF65-F5344CB8AC3E}">
        <p14:creationId xmlns:p14="http://schemas.microsoft.com/office/powerpoint/2010/main" val="269750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subTitle" idx="2"/>
          </p:nvPr>
        </p:nvSpPr>
        <p:spPr>
          <a:xfrm>
            <a:off x="-8374" y="4928674"/>
            <a:ext cx="2386500" cy="223200"/>
          </a:xfrm>
          <a:prstGeom prst="rect">
            <a:avLst/>
          </a:prstGeom>
        </p:spPr>
        <p:txBody>
          <a:bodyPr spcFirstLastPara="1" wrap="square" lIns="91425" tIns="27425" rIns="91425" bIns="9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45200" y="623275"/>
            <a:ext cx="8520600" cy="39348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cs-CZ" sz="2000" dirty="0" err="1" smtClean="0"/>
              <a:t>ongoing</a:t>
            </a:r>
            <a:r>
              <a:rPr lang="cs-CZ" sz="2000" dirty="0" smtClean="0"/>
              <a:t> </a:t>
            </a:r>
            <a:r>
              <a:rPr lang="cs-CZ" sz="2000" dirty="0" err="1" smtClean="0"/>
              <a:t>annotation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implicit</a:t>
            </a:r>
            <a:r>
              <a:rPr lang="cs-CZ" sz="2000" dirty="0" smtClean="0"/>
              <a:t> </a:t>
            </a:r>
            <a:r>
              <a:rPr lang="cs-CZ" sz="2000" dirty="0" err="1" smtClean="0"/>
              <a:t>discourse</a:t>
            </a:r>
            <a:r>
              <a:rPr lang="cs-CZ" sz="2000" dirty="0" smtClean="0"/>
              <a:t> relations in Prague </a:t>
            </a:r>
            <a:r>
              <a:rPr lang="cs-CZ" sz="2000" dirty="0" err="1" smtClean="0"/>
              <a:t>Dependency</a:t>
            </a:r>
            <a:r>
              <a:rPr lang="cs-CZ" sz="2000" dirty="0" smtClean="0"/>
              <a:t> </a:t>
            </a:r>
            <a:r>
              <a:rPr lang="cs-CZ" sz="2000" dirty="0" err="1" smtClean="0"/>
              <a:t>Treebank</a:t>
            </a:r>
            <a:r>
              <a:rPr lang="cs-CZ" sz="2000" dirty="0" smtClean="0"/>
              <a:t> – </a:t>
            </a:r>
            <a:r>
              <a:rPr lang="cs-CZ" sz="2000" dirty="0" err="1" smtClean="0"/>
              <a:t>Consolidated</a:t>
            </a:r>
            <a:r>
              <a:rPr lang="cs-CZ" sz="2000" dirty="0" smtClean="0"/>
              <a:t>  2.0 (PDT-C 2.0)</a:t>
            </a:r>
          </a:p>
          <a:p>
            <a:pPr marL="34290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very </a:t>
            </a:r>
            <a:r>
              <a:rPr lang="cs-CZ" sz="2000" dirty="0" err="1"/>
              <a:t>few</a:t>
            </a:r>
            <a:r>
              <a:rPr lang="cs-CZ" sz="2000" dirty="0"/>
              <a:t> </a:t>
            </a:r>
            <a:r>
              <a:rPr lang="cs-CZ" sz="2000" dirty="0" err="1"/>
              <a:t>reports</a:t>
            </a:r>
            <a:r>
              <a:rPr lang="cs-CZ" sz="2000" dirty="0"/>
              <a:t> </a:t>
            </a:r>
            <a:r>
              <a:rPr lang="cs-CZ" sz="2000" dirty="0" err="1"/>
              <a:t>about</a:t>
            </a:r>
            <a:r>
              <a:rPr lang="cs-CZ" sz="2000" dirty="0"/>
              <a:t> IAA on </a:t>
            </a:r>
            <a:r>
              <a:rPr lang="cs-CZ" sz="2000" dirty="0" err="1"/>
              <a:t>implicit</a:t>
            </a:r>
            <a:r>
              <a:rPr lang="cs-CZ" sz="2000" dirty="0"/>
              <a:t> relations</a:t>
            </a:r>
          </a:p>
          <a:p>
            <a:pPr marL="34290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many </a:t>
            </a:r>
            <a:r>
              <a:rPr lang="en-GB" sz="2000" dirty="0"/>
              <a:t>contexts in which multiple similarly plausible interpretations </a:t>
            </a:r>
            <a:r>
              <a:rPr lang="en-GB" sz="2000" dirty="0" smtClean="0"/>
              <a:t>exist</a:t>
            </a:r>
            <a:r>
              <a:rPr lang="cs-CZ" sz="2000" dirty="0" smtClean="0"/>
              <a:t> &gt; not </a:t>
            </a:r>
            <a:r>
              <a:rPr lang="cs-CZ" sz="2000" dirty="0" err="1" smtClean="0"/>
              <a:t>all</a:t>
            </a:r>
            <a:r>
              <a:rPr lang="cs-CZ" sz="2000" dirty="0" smtClean="0"/>
              <a:t> </a:t>
            </a:r>
            <a:r>
              <a:rPr lang="cs-CZ" sz="2000" dirty="0" err="1" smtClean="0"/>
              <a:t>disagreement</a:t>
            </a:r>
            <a:r>
              <a:rPr lang="cs-CZ" sz="2000" dirty="0" smtClean="0"/>
              <a:t> ≠ </a:t>
            </a:r>
            <a:r>
              <a:rPr lang="cs-CZ" sz="2000" dirty="0" err="1" smtClean="0"/>
              <a:t>error</a:t>
            </a:r>
            <a:endParaRPr lang="cs-CZ" sz="2000" dirty="0" smtClean="0"/>
          </a:p>
          <a:p>
            <a:pPr marL="34290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cs-CZ" sz="2000" dirty="0" err="1"/>
              <a:t>e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human</a:t>
            </a:r>
            <a:r>
              <a:rPr lang="cs-CZ" sz="2000" dirty="0" smtClean="0"/>
              <a:t> </a:t>
            </a:r>
            <a:r>
              <a:rPr lang="cs-CZ" sz="2000" dirty="0" err="1" smtClean="0"/>
              <a:t>annotation</a:t>
            </a:r>
            <a:r>
              <a:rPr lang="cs-CZ" sz="2000" dirty="0" smtClean="0"/>
              <a:t> </a:t>
            </a:r>
            <a:r>
              <a:rPr lang="cs-CZ" sz="2000" dirty="0" err="1" smtClean="0"/>
              <a:t>contains</a:t>
            </a:r>
            <a:r>
              <a:rPr lang="cs-CZ" sz="2000" dirty="0" smtClean="0"/>
              <a:t> </a:t>
            </a:r>
            <a:r>
              <a:rPr lang="cs-CZ" sz="2000" dirty="0" err="1" smtClean="0"/>
              <a:t>errors</a:t>
            </a:r>
            <a:endParaRPr lang="cs-CZ" sz="2000" dirty="0"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595300" y="4920297"/>
            <a:ext cx="548700" cy="2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 smtClean="0"/>
              <a:t>Motivation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400" smtClean="0"/>
              <a:t>inappropriate conjunction × appropriate detail</a:t>
            </a:r>
          </a:p>
          <a:p>
            <a:pPr marL="114300" indent="0">
              <a:buNone/>
            </a:pPr>
            <a:r>
              <a:rPr lang="cs-CZ" sz="1600" i="1" smtClean="0"/>
              <a:t>&lt;</a:t>
            </a:r>
            <a:r>
              <a:rPr lang="en-GB" sz="1600" i="1" smtClean="0"/>
              <a:t>During the roughly three-hour meeting, the two politicians focused primarily on their foreign policy activities. </a:t>
            </a:r>
            <a:endParaRPr lang="cs-CZ" sz="1600" i="1" smtClean="0"/>
          </a:p>
          <a:p>
            <a:pPr marL="114300" indent="0">
              <a:buNone/>
            </a:pPr>
            <a:r>
              <a:rPr lang="en-GB" sz="1600" i="1" smtClean="0"/>
              <a:t>The president and prime minister briefed each other on the objectives of upcoming foreign trips and the results of recent ones.</a:t>
            </a:r>
            <a:r>
              <a:rPr lang="cs-CZ" sz="1600" i="1" smtClean="0"/>
              <a:t>&gt;</a:t>
            </a:r>
          </a:p>
          <a:p>
            <a:pPr marL="114300" indent="0">
              <a:buNone/>
            </a:pPr>
            <a:endParaRPr lang="cs-CZ" sz="1400" smtClean="0"/>
          </a:p>
          <a:p>
            <a:r>
              <a:rPr lang="cs-CZ" sz="1400" smtClean="0"/>
              <a:t>appropriate conjunction × detail</a:t>
            </a:r>
          </a:p>
          <a:p>
            <a:pPr marL="114300" indent="0">
              <a:buNone/>
            </a:pPr>
            <a:endParaRPr lang="cs-CZ" sz="1400" smtClean="0"/>
          </a:p>
          <a:p>
            <a:pPr marL="114300" indent="0">
              <a:buNone/>
            </a:pPr>
            <a:r>
              <a:rPr lang="en-GB" sz="1600" smtClean="0"/>
              <a:t>&lt;</a:t>
            </a:r>
            <a:r>
              <a:rPr lang="en-GB" sz="1600" i="1" smtClean="0"/>
              <a:t>Social harmony in this overcrowded neighborhood </a:t>
            </a:r>
            <a:r>
              <a:rPr lang="cs-CZ" sz="1600" i="1" smtClean="0"/>
              <a:t>was</a:t>
            </a:r>
            <a:r>
              <a:rPr lang="en-GB" sz="1600" i="1" smtClean="0"/>
              <a:t> hanging by a thread. </a:t>
            </a:r>
            <a:endParaRPr lang="cs-CZ" sz="1600" i="1" smtClean="0"/>
          </a:p>
          <a:p>
            <a:pPr marL="114300" indent="0">
              <a:buNone/>
            </a:pPr>
            <a:r>
              <a:rPr lang="en-GB" sz="1600" i="1" smtClean="0"/>
              <a:t>It seemed that no one was sparing the businessman who wants to transform the Kladno steel giant into a thriving, modern company</a:t>
            </a:r>
            <a:r>
              <a:rPr lang="en-GB" sz="1600" smtClean="0"/>
              <a:t>.&gt;</a:t>
            </a:r>
            <a:endParaRPr lang="cs-CZ" sz="1600" smtClean="0"/>
          </a:p>
          <a:p>
            <a:pPr marL="114300" indent="0">
              <a:buNone/>
            </a:pPr>
            <a:endParaRPr lang="cs-CZ" sz="1600" smtClean="0"/>
          </a:p>
          <a:p>
            <a:pPr marL="114300" indent="0">
              <a:buNone/>
            </a:pPr>
            <a:endParaRPr lang="cs-CZ" sz="1600" smtClean="0"/>
          </a:p>
          <a:p>
            <a:endParaRPr lang="cs-CZ" sz="1600" smtClean="0"/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Dis/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r>
              <a:rPr lang="cs-CZ" dirty="0" smtClean="0"/>
              <a:t>: inter-</a:t>
            </a:r>
            <a:r>
              <a:rPr lang="cs-CZ" dirty="0" err="1" smtClean="0"/>
              <a:t>sentential</a:t>
            </a:r>
            <a:r>
              <a:rPr lang="cs-CZ" dirty="0" smtClean="0"/>
              <a:t> relations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63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</a:t>
            </a:r>
            <a:r>
              <a:rPr lang="cs-CZ" dirty="0" err="1" smtClean="0"/>
              <a:t>oordinated</a:t>
            </a:r>
            <a:r>
              <a:rPr lang="cs-CZ" dirty="0" smtClean="0"/>
              <a:t> </a:t>
            </a:r>
            <a:r>
              <a:rPr lang="cs-CZ" dirty="0" err="1" smtClean="0"/>
              <a:t>structures</a:t>
            </a:r>
            <a:r>
              <a:rPr lang="cs-CZ" dirty="0" smtClean="0"/>
              <a:t>:</a:t>
            </a:r>
          </a:p>
          <a:p>
            <a:pPr lvl="1"/>
            <a:r>
              <a:rPr lang="cs-CZ" dirty="0" err="1" smtClean="0"/>
              <a:t>sense</a:t>
            </a:r>
            <a:r>
              <a:rPr lang="cs-CZ" dirty="0" smtClean="0"/>
              <a:t>: 74%, </a:t>
            </a:r>
            <a:r>
              <a:rPr lang="cs-CZ" dirty="0" err="1" smtClean="0"/>
              <a:t>Cohen´s</a:t>
            </a:r>
            <a:r>
              <a:rPr lang="cs-CZ" dirty="0" smtClean="0"/>
              <a:t> kappa 0.67</a:t>
            </a:r>
          </a:p>
          <a:p>
            <a:pPr lvl="1"/>
            <a:r>
              <a:rPr lang="cs-CZ" dirty="0" smtClean="0"/>
              <a:t>84 </a:t>
            </a:r>
            <a:r>
              <a:rPr lang="cs-CZ" dirty="0" err="1" smtClean="0"/>
              <a:t>cases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relations – 22 </a:t>
            </a:r>
            <a:r>
              <a:rPr lang="cs-CZ" dirty="0" err="1" smtClean="0"/>
              <a:t>cases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disagreement</a:t>
            </a:r>
            <a:r>
              <a:rPr lang="cs-CZ" dirty="0" smtClean="0"/>
              <a:t> –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interpretations</a:t>
            </a:r>
            <a:r>
              <a:rPr lang="cs-CZ" dirty="0" smtClean="0"/>
              <a:t> </a:t>
            </a:r>
            <a:r>
              <a:rPr lang="cs-CZ" dirty="0" err="1" smtClean="0"/>
              <a:t>appropriate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structures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clauses</a:t>
            </a:r>
            <a:r>
              <a:rPr lang="cs-CZ" dirty="0" smtClean="0"/>
              <a:t>:</a:t>
            </a:r>
          </a:p>
          <a:p>
            <a:pPr lvl="1"/>
            <a:r>
              <a:rPr lang="cs-CZ" dirty="0" err="1"/>
              <a:t>d</a:t>
            </a:r>
            <a:r>
              <a:rPr lang="cs-CZ" dirty="0" err="1" smtClean="0"/>
              <a:t>iscourse</a:t>
            </a:r>
            <a:r>
              <a:rPr lang="cs-CZ" dirty="0" smtClean="0"/>
              <a:t> </a:t>
            </a:r>
            <a:r>
              <a:rPr lang="cs-CZ" dirty="0" err="1" smtClean="0"/>
              <a:t>relevant</a:t>
            </a:r>
            <a:r>
              <a:rPr lang="cs-CZ" dirty="0" smtClean="0"/>
              <a:t> × </a:t>
            </a:r>
            <a:r>
              <a:rPr lang="cs-CZ" dirty="0" err="1" smtClean="0"/>
              <a:t>discourse</a:t>
            </a:r>
            <a:r>
              <a:rPr lang="cs-CZ" dirty="0" smtClean="0"/>
              <a:t> </a:t>
            </a:r>
            <a:r>
              <a:rPr lang="cs-CZ" dirty="0" err="1" smtClean="0"/>
              <a:t>irrelevant</a:t>
            </a:r>
            <a:r>
              <a:rPr lang="cs-CZ" dirty="0" smtClean="0"/>
              <a:t>: 79%</a:t>
            </a:r>
          </a:p>
          <a:p>
            <a:pPr lvl="1"/>
            <a:r>
              <a:rPr lang="cs-CZ" dirty="0" err="1" smtClean="0"/>
              <a:t>sense</a:t>
            </a:r>
            <a:r>
              <a:rPr lang="cs-CZ" dirty="0" smtClean="0"/>
              <a:t>: 71%, </a:t>
            </a:r>
            <a:r>
              <a:rPr lang="cs-CZ" dirty="0" err="1" smtClean="0"/>
              <a:t>Cohen´s</a:t>
            </a:r>
            <a:r>
              <a:rPr lang="cs-CZ" dirty="0" smtClean="0"/>
              <a:t> kappa 0.68</a:t>
            </a:r>
          </a:p>
          <a:p>
            <a:pPr lvl="1"/>
            <a:r>
              <a:rPr lang="cs-CZ" dirty="0" smtClean="0"/>
              <a:t>24 </a:t>
            </a:r>
            <a:r>
              <a:rPr lang="cs-CZ" dirty="0" err="1" smtClean="0"/>
              <a:t>cases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relations – 7 </a:t>
            </a:r>
            <a:r>
              <a:rPr lang="cs-CZ" dirty="0" err="1" smtClean="0"/>
              <a:t>cases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disagreement</a:t>
            </a:r>
            <a:r>
              <a:rPr lang="cs-CZ" dirty="0" smtClean="0"/>
              <a:t> – </a:t>
            </a:r>
            <a:r>
              <a:rPr lang="cs-CZ" dirty="0" err="1" smtClean="0"/>
              <a:t>both</a:t>
            </a:r>
            <a:r>
              <a:rPr lang="cs-CZ" dirty="0"/>
              <a:t> </a:t>
            </a:r>
            <a:r>
              <a:rPr lang="cs-CZ" dirty="0" err="1" smtClean="0"/>
              <a:t>interpretations</a:t>
            </a:r>
            <a:r>
              <a:rPr lang="cs-CZ" dirty="0" smtClean="0"/>
              <a:t> </a:t>
            </a:r>
            <a:r>
              <a:rPr lang="cs-CZ" dirty="0" err="1" smtClean="0"/>
              <a:t>appropriate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Dis/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analysis</a:t>
            </a:r>
            <a:r>
              <a:rPr lang="cs-CZ" dirty="0" smtClean="0"/>
              <a:t>: intra-</a:t>
            </a:r>
            <a:r>
              <a:rPr lang="cs-CZ" dirty="0" err="1" smtClean="0"/>
              <a:t>sentential</a:t>
            </a:r>
            <a:r>
              <a:rPr lang="cs-CZ" dirty="0" smtClean="0"/>
              <a:t> relations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a</a:t>
            </a:r>
            <a:r>
              <a:rPr lang="cs-CZ" dirty="0" err="1" smtClean="0"/>
              <a:t>ppropriate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r>
              <a:rPr lang="cs-CZ" dirty="0" smtClean="0"/>
              <a:t> and detail (</a:t>
            </a:r>
            <a:r>
              <a:rPr lang="cs-CZ" dirty="0" err="1" smtClean="0"/>
              <a:t>coordinated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r>
              <a:rPr lang="cs-CZ" dirty="0" smtClean="0"/>
              <a:t>)</a:t>
            </a:r>
          </a:p>
          <a:p>
            <a:pPr marL="114300" indent="0">
              <a:buNone/>
            </a:pPr>
            <a:r>
              <a:rPr lang="cs-CZ" i="1" dirty="0" smtClean="0"/>
              <a:t>&lt;</a:t>
            </a:r>
            <a:r>
              <a:rPr lang="en-US" i="1" dirty="0"/>
              <a:t>The world record for eating plum dumplings was not broken yesterday at the plum harvest festival in </a:t>
            </a:r>
            <a:r>
              <a:rPr lang="en-US" i="1" dirty="0" err="1"/>
              <a:t>Vizovice</a:t>
            </a:r>
            <a:r>
              <a:rPr lang="en-US" i="1" dirty="0"/>
              <a:t>; the winner, </a:t>
            </a:r>
            <a:r>
              <a:rPr lang="en-US" i="1" dirty="0" err="1"/>
              <a:t>Jiří</a:t>
            </a:r>
            <a:r>
              <a:rPr lang="en-US" i="1" dirty="0"/>
              <a:t> </a:t>
            </a:r>
            <a:r>
              <a:rPr lang="en-US" i="1" dirty="0" err="1"/>
              <a:t>Bek</a:t>
            </a:r>
            <a:r>
              <a:rPr lang="en-US" i="1" dirty="0"/>
              <a:t>, ate 116 of them in an hour</a:t>
            </a:r>
            <a:r>
              <a:rPr lang="en-US" i="1" dirty="0" smtClean="0"/>
              <a:t>.</a:t>
            </a:r>
            <a:r>
              <a:rPr lang="cs-CZ" i="1" dirty="0" smtClean="0"/>
              <a:t>&gt;</a:t>
            </a:r>
          </a:p>
          <a:p>
            <a:pPr marL="114300" indent="0">
              <a:buNone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a</a:t>
            </a:r>
            <a:r>
              <a:rPr lang="cs-CZ" dirty="0" err="1" smtClean="0"/>
              <a:t>ppropriate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r>
              <a:rPr lang="cs-CZ" dirty="0" smtClean="0"/>
              <a:t> and detail (</a:t>
            </a:r>
            <a:r>
              <a:rPr lang="cs-CZ" dirty="0" err="1" smtClean="0"/>
              <a:t>structure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clause</a:t>
            </a:r>
            <a:r>
              <a:rPr lang="cs-CZ" dirty="0" smtClean="0"/>
              <a:t>)</a:t>
            </a:r>
          </a:p>
          <a:p>
            <a:pPr marL="114300" indent="0">
              <a:buNone/>
            </a:pPr>
            <a:r>
              <a:rPr lang="cs-CZ" i="1" dirty="0" smtClean="0"/>
              <a:t>&lt;</a:t>
            </a:r>
            <a:r>
              <a:rPr lang="cs-CZ" i="1" dirty="0" smtClean="0"/>
              <a:t>V</a:t>
            </a:r>
            <a:r>
              <a:rPr lang="en-US" i="1" dirty="0" err="1" smtClean="0"/>
              <a:t>iktoria</a:t>
            </a:r>
            <a:r>
              <a:rPr lang="en-US" i="1" dirty="0" smtClean="0"/>
              <a:t> </a:t>
            </a:r>
            <a:r>
              <a:rPr lang="en-US" i="1" dirty="0" err="1"/>
              <a:t>Žižkov’s</a:t>
            </a:r>
            <a:r>
              <a:rPr lang="en-US" i="1" dirty="0"/>
              <a:t> cup opponent—Chelsea of London—also had a successful outing, </a:t>
            </a:r>
            <a:r>
              <a:rPr lang="en-US" i="1" u="sng" dirty="0"/>
              <a:t>winning 3–2 </a:t>
            </a:r>
            <a:r>
              <a:rPr lang="en-US" i="1" u="sng" dirty="0" smtClean="0"/>
              <a:t>against </a:t>
            </a:r>
            <a:r>
              <a:rPr lang="en-US" i="1" u="sng" dirty="0"/>
              <a:t>Leeds</a:t>
            </a:r>
            <a:r>
              <a:rPr lang="en-US" i="1" dirty="0"/>
              <a:t>, even though they were down 0–2 after just 19 minutes. </a:t>
            </a:r>
            <a:r>
              <a:rPr lang="cs-CZ" i="1" dirty="0" smtClean="0"/>
              <a:t>&gt;</a:t>
            </a:r>
            <a:endParaRPr lang="cs-CZ" i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Dis/</a:t>
            </a:r>
            <a:r>
              <a:rPr lang="cs-CZ" dirty="0" err="1"/>
              <a:t>agreement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: </a:t>
            </a:r>
            <a:r>
              <a:rPr lang="cs-CZ" dirty="0" smtClean="0"/>
              <a:t>intra-</a:t>
            </a:r>
            <a:r>
              <a:rPr lang="cs-CZ" dirty="0" err="1" smtClean="0"/>
              <a:t>sentential</a:t>
            </a:r>
            <a:r>
              <a:rPr lang="cs-CZ" dirty="0" smtClean="0"/>
              <a:t> relations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170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cs-CZ" sz="1600" dirty="0" err="1"/>
              <a:t>d</a:t>
            </a:r>
            <a:r>
              <a:rPr lang="cs-CZ" sz="1600" dirty="0" err="1" smtClean="0"/>
              <a:t>iscourse</a:t>
            </a:r>
            <a:r>
              <a:rPr lang="cs-CZ" sz="1600" dirty="0" smtClean="0"/>
              <a:t> </a:t>
            </a:r>
            <a:r>
              <a:rPr lang="cs-CZ" sz="1600" dirty="0" err="1" smtClean="0"/>
              <a:t>relevant</a:t>
            </a:r>
            <a:r>
              <a:rPr lang="cs-CZ" sz="1600" dirty="0" smtClean="0"/>
              <a:t>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irrelevant</a:t>
            </a:r>
            <a:r>
              <a:rPr lang="cs-CZ" sz="1600" dirty="0" smtClean="0"/>
              <a:t>?</a:t>
            </a:r>
          </a:p>
          <a:p>
            <a:pPr marL="114300" indent="0">
              <a:buNone/>
            </a:pPr>
            <a:r>
              <a:rPr lang="cs-CZ" sz="1600" i="1" dirty="0" smtClean="0"/>
              <a:t>&lt;</a:t>
            </a:r>
            <a:r>
              <a:rPr lang="en-US" sz="1600" i="1" dirty="0" smtClean="0"/>
              <a:t>According </a:t>
            </a:r>
            <a:r>
              <a:rPr lang="en-US" sz="1600" i="1" dirty="0"/>
              <a:t>to these views, property restitution is an ineffective waste of time that </a:t>
            </a:r>
            <a:r>
              <a:rPr lang="en-US" sz="1600" i="1" dirty="0" smtClean="0"/>
              <a:t>only </a:t>
            </a:r>
            <a:r>
              <a:rPr lang="en-US" sz="1600" i="1" dirty="0"/>
              <a:t>hinders faster methods of privatization</a:t>
            </a:r>
            <a:r>
              <a:rPr lang="en-US" sz="1600" dirty="0" smtClean="0"/>
              <a:t>.</a:t>
            </a:r>
            <a:r>
              <a:rPr lang="cs-CZ" sz="1600" dirty="0" smtClean="0"/>
              <a:t>&gt;</a:t>
            </a:r>
          </a:p>
          <a:p>
            <a:pPr marL="114300" indent="0">
              <a:buNone/>
            </a:pPr>
            <a:r>
              <a:rPr lang="cs-CZ" sz="1600" dirty="0" smtClean="0"/>
              <a:t>&gt;</a:t>
            </a:r>
            <a:r>
              <a:rPr lang="cs-CZ" sz="1600" dirty="0" err="1" smtClean="0"/>
              <a:t>feature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ineffective</a:t>
            </a:r>
            <a:r>
              <a:rPr lang="cs-CZ" sz="1600" dirty="0" smtClean="0"/>
              <a:t> </a:t>
            </a:r>
            <a:r>
              <a:rPr lang="cs-CZ" sz="1600" dirty="0" err="1" smtClean="0"/>
              <a:t>waste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time</a:t>
            </a:r>
            <a:r>
              <a:rPr lang="cs-CZ" sz="1600" dirty="0" smtClean="0"/>
              <a:t> (</a:t>
            </a:r>
            <a:r>
              <a:rPr lang="cs-CZ" sz="1600" dirty="0" err="1" smtClean="0"/>
              <a:t>for</a:t>
            </a:r>
            <a:r>
              <a:rPr lang="cs-CZ" sz="1600" dirty="0" smtClean="0"/>
              <a:t> </a:t>
            </a:r>
            <a:r>
              <a:rPr lang="cs-CZ" sz="1600" dirty="0" err="1" smtClean="0"/>
              <a:t>one</a:t>
            </a:r>
            <a:r>
              <a:rPr lang="cs-CZ" sz="1600" dirty="0" smtClean="0"/>
              <a:t> </a:t>
            </a:r>
            <a:r>
              <a:rPr lang="cs-CZ" sz="1600" dirty="0" err="1" smtClean="0"/>
              <a:t>annotator</a:t>
            </a:r>
            <a:r>
              <a:rPr lang="cs-CZ" sz="1600" dirty="0" smtClean="0"/>
              <a:t>)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reason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ineffectivness</a:t>
            </a:r>
            <a:r>
              <a:rPr lang="cs-CZ" sz="1600" dirty="0" smtClean="0"/>
              <a:t> (</a:t>
            </a:r>
            <a:r>
              <a:rPr lang="cs-CZ" sz="1600" dirty="0" err="1" smtClean="0"/>
              <a:t>for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second </a:t>
            </a:r>
            <a:r>
              <a:rPr lang="cs-CZ" sz="1600" dirty="0" err="1" smtClean="0"/>
              <a:t>annotator</a:t>
            </a:r>
            <a:r>
              <a:rPr lang="cs-CZ" sz="1600" dirty="0" smtClean="0"/>
              <a:t>)</a:t>
            </a:r>
          </a:p>
          <a:p>
            <a:pPr marL="114300" indent="0">
              <a:buNone/>
            </a:pPr>
            <a:endParaRPr lang="cs-CZ" sz="1600" dirty="0"/>
          </a:p>
          <a:p>
            <a:pPr marL="114300" indent="0">
              <a:buNone/>
            </a:pPr>
            <a:r>
              <a:rPr lang="cs-CZ" sz="1600" i="1" dirty="0"/>
              <a:t>&lt;</a:t>
            </a:r>
            <a:r>
              <a:rPr lang="en-US" sz="1600" i="1" dirty="0" smtClean="0"/>
              <a:t>Estonian </a:t>
            </a:r>
            <a:r>
              <a:rPr lang="en-US" sz="1600" i="1" dirty="0"/>
              <a:t>President Lennart Meri signed the Aliens Act </a:t>
            </a:r>
            <a:r>
              <a:rPr lang="en-US" sz="1600" i="1" dirty="0" smtClean="0"/>
              <a:t>yesterday</a:t>
            </a:r>
            <a:r>
              <a:rPr lang="cs-CZ" sz="1600" i="1" dirty="0" smtClean="0"/>
              <a:t>, </a:t>
            </a:r>
            <a:r>
              <a:rPr lang="cs-CZ" sz="1600" i="1" dirty="0" err="1" smtClean="0"/>
              <a:t>its</a:t>
            </a:r>
            <a:r>
              <a:rPr lang="cs-CZ" sz="1600" i="1" dirty="0" smtClean="0"/>
              <a:t> </a:t>
            </a:r>
            <a:r>
              <a:rPr lang="cs-CZ" sz="1600" dirty="0" smtClean="0"/>
              <a:t>[lit: </a:t>
            </a:r>
            <a:r>
              <a:rPr lang="cs-CZ" sz="1600" dirty="0" err="1" smtClean="0"/>
              <a:t>which´s</a:t>
            </a:r>
            <a:r>
              <a:rPr lang="cs-CZ" sz="1600" dirty="0" smtClean="0"/>
              <a:t>] </a:t>
            </a:r>
            <a:r>
              <a:rPr lang="en-US" sz="1600" i="1" dirty="0" smtClean="0"/>
              <a:t>recent </a:t>
            </a:r>
            <a:r>
              <a:rPr lang="en-US" sz="1600" i="1" dirty="0"/>
              <a:t>passage by parliament had strained relations between Moscow and Tallinn</a:t>
            </a:r>
            <a:r>
              <a:rPr lang="en-US" sz="1600" i="1" dirty="0" smtClean="0"/>
              <a:t>.</a:t>
            </a:r>
            <a:r>
              <a:rPr lang="cs-CZ" sz="1600" i="1" dirty="0" smtClean="0"/>
              <a:t>&gt;</a:t>
            </a:r>
            <a:r>
              <a:rPr lang="en-US" sz="1600" i="1" dirty="0" smtClean="0"/>
              <a:t> </a:t>
            </a:r>
            <a:endParaRPr lang="cs-CZ" sz="1600" i="1" dirty="0" smtClean="0"/>
          </a:p>
          <a:p>
            <a:pPr marL="114300" indent="0">
              <a:buNone/>
            </a:pPr>
            <a:r>
              <a:rPr lang="cs-CZ" sz="1600" dirty="0" smtClean="0"/>
              <a:t>&gt;</a:t>
            </a:r>
            <a:r>
              <a:rPr lang="cs-CZ" sz="1600" dirty="0" err="1" smtClean="0"/>
              <a:t>information</a:t>
            </a:r>
            <a:r>
              <a:rPr lang="cs-CZ" sz="1600" dirty="0" smtClean="0"/>
              <a:t> </a:t>
            </a:r>
            <a:r>
              <a:rPr lang="cs-CZ" sz="1600" dirty="0" err="1" smtClean="0"/>
              <a:t>determing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reference </a:t>
            </a:r>
            <a:r>
              <a:rPr lang="cs-CZ" sz="1600" dirty="0" err="1" smtClean="0"/>
              <a:t>of</a:t>
            </a:r>
            <a:r>
              <a:rPr lang="cs-CZ" sz="1600" dirty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noun</a:t>
            </a:r>
            <a:r>
              <a:rPr lang="cs-CZ" sz="1600" dirty="0" smtClean="0"/>
              <a:t> </a:t>
            </a:r>
            <a:r>
              <a:rPr lang="cs-CZ" sz="1600" dirty="0" err="1" smtClean="0"/>
              <a:t>Act</a:t>
            </a:r>
            <a:r>
              <a:rPr lang="cs-CZ" sz="1600" dirty="0" smtClean="0"/>
              <a:t> (</a:t>
            </a:r>
            <a:r>
              <a:rPr lang="cs-CZ" sz="1600" dirty="0" err="1" smtClean="0"/>
              <a:t>for</a:t>
            </a:r>
            <a:r>
              <a:rPr lang="cs-CZ" sz="1600" dirty="0" smtClean="0"/>
              <a:t> </a:t>
            </a:r>
            <a:r>
              <a:rPr lang="cs-CZ" sz="1600" dirty="0" err="1"/>
              <a:t>one</a:t>
            </a:r>
            <a:r>
              <a:rPr lang="cs-CZ" sz="1600" dirty="0"/>
              <a:t> </a:t>
            </a:r>
            <a:r>
              <a:rPr lang="cs-CZ" sz="1600" dirty="0" err="1"/>
              <a:t>annotator</a:t>
            </a:r>
            <a:r>
              <a:rPr lang="cs-CZ" sz="1600" dirty="0"/>
              <a:t>) </a:t>
            </a:r>
            <a:r>
              <a:rPr lang="cs-CZ" sz="1600" dirty="0" err="1"/>
              <a:t>or</a:t>
            </a:r>
            <a:r>
              <a:rPr lang="cs-CZ" sz="1600" dirty="0"/>
              <a:t> </a:t>
            </a:r>
            <a:r>
              <a:rPr lang="cs-CZ" sz="1600" dirty="0" err="1" smtClean="0"/>
              <a:t>contrast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signing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Act</a:t>
            </a:r>
            <a:r>
              <a:rPr lang="cs-CZ" sz="1600" dirty="0" smtClean="0"/>
              <a:t> and </a:t>
            </a:r>
            <a:r>
              <a:rPr lang="cs-CZ" sz="1600" dirty="0" err="1" smtClean="0"/>
              <a:t>straining</a:t>
            </a:r>
            <a:r>
              <a:rPr lang="cs-CZ" sz="1600" dirty="0" smtClean="0"/>
              <a:t> relations </a:t>
            </a:r>
            <a:r>
              <a:rPr lang="cs-CZ" sz="1600" dirty="0" err="1" smtClean="0"/>
              <a:t>between</a:t>
            </a:r>
            <a:r>
              <a:rPr lang="cs-CZ" sz="1600" dirty="0" smtClean="0"/>
              <a:t> </a:t>
            </a:r>
            <a:r>
              <a:rPr lang="cs-CZ" sz="1600" dirty="0" err="1" smtClean="0"/>
              <a:t>states</a:t>
            </a:r>
            <a:r>
              <a:rPr lang="cs-CZ" sz="1600" dirty="0" smtClean="0"/>
              <a:t> (</a:t>
            </a:r>
            <a:r>
              <a:rPr lang="cs-CZ" sz="1600" dirty="0" err="1" smtClean="0"/>
              <a:t>for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second </a:t>
            </a:r>
            <a:r>
              <a:rPr lang="cs-CZ" sz="1600" dirty="0" err="1"/>
              <a:t>annotator</a:t>
            </a:r>
            <a:r>
              <a:rPr lang="cs-CZ" sz="1600" dirty="0"/>
              <a:t>)</a:t>
            </a:r>
          </a:p>
          <a:p>
            <a:pPr marL="114300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Discourse</a:t>
            </a:r>
            <a:r>
              <a:rPr lang="cs-CZ" dirty="0" smtClean="0"/>
              <a:t> </a:t>
            </a:r>
            <a:r>
              <a:rPr lang="cs-CZ" dirty="0" err="1" smtClean="0"/>
              <a:t>relevancy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relative</a:t>
            </a:r>
            <a:r>
              <a:rPr lang="cs-CZ" dirty="0" smtClean="0"/>
              <a:t> </a:t>
            </a:r>
            <a:r>
              <a:rPr lang="cs-CZ" dirty="0" err="1" smtClean="0"/>
              <a:t>clauses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693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5 most </a:t>
            </a:r>
            <a:r>
              <a:rPr lang="cs-CZ" dirty="0" err="1" smtClean="0"/>
              <a:t>frequent</a:t>
            </a:r>
            <a:r>
              <a:rPr lang="cs-CZ" dirty="0" smtClean="0"/>
              <a:t> </a:t>
            </a:r>
            <a:r>
              <a:rPr lang="cs-CZ" dirty="0" err="1" smtClean="0"/>
              <a:t>confusion</a:t>
            </a:r>
            <a:r>
              <a:rPr lang="cs-CZ" dirty="0" smtClean="0"/>
              <a:t> </a:t>
            </a:r>
            <a:r>
              <a:rPr lang="cs-CZ" dirty="0" err="1" smtClean="0"/>
              <a:t>pairs</a:t>
            </a:r>
            <a:r>
              <a:rPr lang="cs-CZ" dirty="0" smtClean="0"/>
              <a:t> (</a:t>
            </a:r>
            <a:r>
              <a:rPr lang="cs-CZ" dirty="0" err="1" smtClean="0"/>
              <a:t>for</a:t>
            </a:r>
            <a:r>
              <a:rPr lang="cs-CZ" dirty="0" smtClean="0"/>
              <a:t> inter-</a:t>
            </a:r>
            <a:r>
              <a:rPr lang="cs-CZ" dirty="0" err="1" smtClean="0"/>
              <a:t>sentential</a:t>
            </a:r>
            <a:r>
              <a:rPr lang="cs-CZ" dirty="0"/>
              <a:t>;</a:t>
            </a:r>
            <a:r>
              <a:rPr lang="cs-CZ" dirty="0" smtClean="0"/>
              <a:t> intra-</a:t>
            </a:r>
            <a:r>
              <a:rPr lang="cs-CZ" dirty="0" err="1" smtClean="0"/>
              <a:t>sentential</a:t>
            </a:r>
            <a:r>
              <a:rPr lang="cs-CZ" dirty="0" smtClean="0"/>
              <a:t> </a:t>
            </a:r>
            <a:r>
              <a:rPr lang="cs-CZ" dirty="0" err="1" smtClean="0"/>
              <a:t>instances</a:t>
            </a:r>
            <a:r>
              <a:rPr lang="cs-CZ" dirty="0" smtClean="0"/>
              <a:t> </a:t>
            </a:r>
            <a:r>
              <a:rPr lang="cs-CZ" dirty="0" err="1" smtClean="0"/>
              <a:t>unfrequent</a:t>
            </a:r>
            <a:r>
              <a:rPr lang="cs-CZ" dirty="0" smtClean="0"/>
              <a:t> – no </a:t>
            </a:r>
            <a:r>
              <a:rPr lang="cs-CZ" dirty="0" err="1" smtClean="0"/>
              <a:t>clear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r>
              <a:rPr lang="cs-CZ" dirty="0" smtClean="0"/>
              <a:t>): </a:t>
            </a:r>
          </a:p>
          <a:p>
            <a:endParaRPr lang="cs-CZ" dirty="0" smtClean="0"/>
          </a:p>
          <a:p>
            <a:pPr marL="114300" indent="0">
              <a:buNone/>
            </a:pPr>
            <a:r>
              <a:rPr lang="en-GB" dirty="0" smtClean="0"/>
              <a:t>18 </a:t>
            </a:r>
            <a:r>
              <a:rPr lang="en-GB" dirty="0"/>
              <a:t>conjunction    reason-result</a:t>
            </a:r>
            <a:endParaRPr lang="cs-CZ" dirty="0"/>
          </a:p>
          <a:p>
            <a:pPr marL="114300" indent="0">
              <a:buNone/>
            </a:pPr>
            <a:r>
              <a:rPr lang="en-GB" dirty="0"/>
              <a:t>16 conjunction    specification </a:t>
            </a:r>
            <a:r>
              <a:rPr lang="cs-CZ" dirty="0" smtClean="0"/>
              <a:t>(detail)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14 conjunction    opposition </a:t>
            </a:r>
            <a:endParaRPr lang="cs-CZ" dirty="0"/>
          </a:p>
          <a:p>
            <a:pPr marL="114300" indent="0">
              <a:buNone/>
            </a:pPr>
            <a:r>
              <a:rPr lang="en-GB" dirty="0"/>
              <a:t>8 conjunction 	gradation</a:t>
            </a:r>
            <a:endParaRPr lang="cs-CZ" dirty="0"/>
          </a:p>
          <a:p>
            <a:pPr marL="114300" indent="0">
              <a:buNone/>
            </a:pPr>
            <a:r>
              <a:rPr lang="en-GB" dirty="0"/>
              <a:t>6 conjunction    explication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Dis/</a:t>
            </a:r>
            <a:r>
              <a:rPr lang="cs-CZ" dirty="0" err="1"/>
              <a:t>agreement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: </a:t>
            </a:r>
            <a:r>
              <a:rPr lang="cs-CZ" dirty="0" err="1" smtClean="0"/>
              <a:t>confusion</a:t>
            </a:r>
            <a:r>
              <a:rPr lang="cs-CZ" dirty="0" smtClean="0"/>
              <a:t> </a:t>
            </a:r>
            <a:r>
              <a:rPr lang="cs-CZ" dirty="0" err="1" smtClean="0"/>
              <a:t>pairs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72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Comparison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 </a:t>
            </a:r>
            <a:r>
              <a:rPr lang="cs-CZ" dirty="0" err="1" smtClean="0"/>
              <a:t>disagreement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206214"/>
              </p:ext>
            </p:extLst>
          </p:nvPr>
        </p:nvGraphicFramePr>
        <p:xfrm>
          <a:off x="1315604" y="1532024"/>
          <a:ext cx="5681134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0567"/>
                <a:gridCol w="2840567"/>
              </a:tblGrid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</a:rPr>
                        <a:t>sense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err="1">
                          <a:effectLst/>
                        </a:rPr>
                        <a:t>disagreement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Zikánová (</a:t>
                      </a:r>
                      <a:r>
                        <a:rPr lang="cs-CZ" sz="1200" dirty="0" smtClean="0">
                          <a:effectLst/>
                        </a:rPr>
                        <a:t>2021)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detail × </a:t>
                      </a:r>
                      <a:r>
                        <a:rPr lang="cs-CZ" sz="1200" b="1" dirty="0" err="1">
                          <a:effectLst/>
                        </a:rPr>
                        <a:t>conjunction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Bourgonje, P., &amp; Stede, M. (2020)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detail × </a:t>
                      </a:r>
                      <a:r>
                        <a:rPr lang="cs-CZ" sz="12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reason</a:t>
                      </a:r>
                      <a:endParaRPr lang="cs-CZ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86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Scholman et al. (2022)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conjunction</a:t>
                      </a:r>
                      <a:r>
                        <a:rPr lang="cs-CZ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× </a:t>
                      </a:r>
                      <a:r>
                        <a:rPr lang="cs-CZ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result</a:t>
                      </a:r>
                      <a:r>
                        <a:rPr lang="cs-CZ" sz="1200" b="1" dirty="0">
                          <a:effectLst/>
                        </a:rPr>
                        <a:t>, detail × </a:t>
                      </a:r>
                      <a:r>
                        <a:rPr lang="cs-CZ" sz="1200" b="1" dirty="0" err="1">
                          <a:effectLst/>
                        </a:rPr>
                        <a:t>conjunction</a:t>
                      </a:r>
                      <a:r>
                        <a:rPr lang="cs-CZ" sz="1200" b="1" dirty="0">
                          <a:effectLst/>
                        </a:rPr>
                        <a:t>,</a:t>
                      </a:r>
                      <a:r>
                        <a:rPr lang="cs-CZ" sz="1200" dirty="0">
                          <a:effectLst/>
                        </a:rPr>
                        <a:t> precedence × </a:t>
                      </a:r>
                      <a:r>
                        <a:rPr lang="cs-CZ" sz="1200" dirty="0" err="1">
                          <a:effectLst/>
                        </a:rPr>
                        <a:t>result</a:t>
                      </a:r>
                      <a:r>
                        <a:rPr lang="cs-CZ" sz="1200" dirty="0">
                          <a:effectLst/>
                        </a:rPr>
                        <a:t>, </a:t>
                      </a:r>
                      <a:r>
                        <a:rPr lang="cs-CZ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detail × </a:t>
                      </a:r>
                      <a:r>
                        <a:rPr lang="cs-CZ" sz="12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result</a:t>
                      </a:r>
                      <a:r>
                        <a:rPr lang="cs-CZ" sz="1200" dirty="0">
                          <a:effectLst/>
                        </a:rPr>
                        <a:t>, detail × </a:t>
                      </a:r>
                      <a:r>
                        <a:rPr lang="cs-CZ" sz="1200" dirty="0" err="1">
                          <a:effectLst/>
                        </a:rPr>
                        <a:t>instantiation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</a:rPr>
                        <a:t>this</a:t>
                      </a:r>
                      <a:r>
                        <a:rPr lang="cs-CZ" sz="1200" dirty="0">
                          <a:effectLst/>
                        </a:rPr>
                        <a:t> </a:t>
                      </a:r>
                      <a:r>
                        <a:rPr lang="cs-CZ" sz="1200" dirty="0" smtClean="0">
                          <a:effectLst/>
                        </a:rPr>
                        <a:t>study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conjunction</a:t>
                      </a:r>
                      <a:r>
                        <a:rPr lang="cs-CZ" sz="12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 × </a:t>
                      </a:r>
                      <a:r>
                        <a:rPr lang="cs-CZ" sz="1200" b="1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reason-result</a:t>
                      </a:r>
                      <a:r>
                        <a:rPr lang="cs-CZ" sz="1200" b="1" dirty="0">
                          <a:effectLst/>
                        </a:rPr>
                        <a:t>, </a:t>
                      </a:r>
                      <a:r>
                        <a:rPr lang="cs-CZ" sz="1200" b="1" dirty="0" err="1">
                          <a:effectLst/>
                        </a:rPr>
                        <a:t>conjunction</a:t>
                      </a:r>
                      <a:r>
                        <a:rPr lang="cs-CZ" sz="1200" b="1" dirty="0">
                          <a:effectLst/>
                        </a:rPr>
                        <a:t> × detail</a:t>
                      </a:r>
                      <a:r>
                        <a:rPr lang="cs-CZ" sz="1200" dirty="0">
                          <a:effectLst/>
                        </a:rPr>
                        <a:t>, </a:t>
                      </a:r>
                      <a:r>
                        <a:rPr lang="cs-CZ" sz="1200" dirty="0" err="1">
                          <a:effectLst/>
                        </a:rPr>
                        <a:t>conjunction</a:t>
                      </a:r>
                      <a:r>
                        <a:rPr lang="cs-CZ" sz="1200" dirty="0">
                          <a:effectLst/>
                        </a:rPr>
                        <a:t> × </a:t>
                      </a:r>
                      <a:r>
                        <a:rPr lang="cs-CZ" sz="1200" dirty="0" err="1">
                          <a:effectLst/>
                        </a:rPr>
                        <a:t>opposition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45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114300" indent="0">
              <a:buNone/>
            </a:pPr>
            <a:endParaRPr lang="cs-CZ" dirty="0"/>
          </a:p>
          <a:p>
            <a:r>
              <a:rPr lang="cs-CZ" sz="1400" dirty="0" err="1"/>
              <a:t>h</a:t>
            </a:r>
            <a:r>
              <a:rPr lang="cs-CZ" sz="1400" dirty="0" err="1" smtClean="0"/>
              <a:t>igher</a:t>
            </a:r>
            <a:r>
              <a:rPr lang="cs-CZ" sz="1400" dirty="0" smtClean="0"/>
              <a:t> </a:t>
            </a:r>
            <a:r>
              <a:rPr lang="cs-CZ" sz="1400" dirty="0" err="1" smtClean="0"/>
              <a:t>agreement</a:t>
            </a:r>
            <a:r>
              <a:rPr lang="cs-CZ" sz="1400" dirty="0" smtClean="0"/>
              <a:t> </a:t>
            </a:r>
            <a:r>
              <a:rPr lang="cs-CZ" sz="1400" dirty="0" err="1" smtClean="0"/>
              <a:t>for</a:t>
            </a:r>
            <a:r>
              <a:rPr lang="cs-CZ" sz="1400" dirty="0" smtClean="0"/>
              <a:t> intra-</a:t>
            </a:r>
            <a:r>
              <a:rPr lang="cs-CZ" sz="1400" dirty="0" err="1" smtClean="0"/>
              <a:t>sentential</a:t>
            </a:r>
            <a:r>
              <a:rPr lang="cs-CZ" sz="1400" dirty="0" smtClean="0"/>
              <a:t> relations in </a:t>
            </a:r>
            <a:r>
              <a:rPr lang="cs-CZ" sz="1400" dirty="0" err="1" smtClean="0"/>
              <a:t>this</a:t>
            </a:r>
            <a:r>
              <a:rPr lang="cs-CZ" sz="1400" dirty="0" smtClean="0"/>
              <a:t> study &gt; </a:t>
            </a:r>
            <a:r>
              <a:rPr lang="cs-CZ" sz="1400" dirty="0" err="1" smtClean="0"/>
              <a:t>the</a:t>
            </a:r>
            <a:r>
              <a:rPr lang="cs-CZ" sz="1400" dirty="0" smtClean="0"/>
              <a:t> </a:t>
            </a:r>
            <a:r>
              <a:rPr lang="cs-CZ" sz="1400" dirty="0" err="1" smtClean="0"/>
              <a:t>same</a:t>
            </a:r>
            <a:r>
              <a:rPr lang="cs-CZ" sz="1400" dirty="0" smtClean="0"/>
              <a:t> </a:t>
            </a:r>
            <a:r>
              <a:rPr lang="cs-CZ" sz="1400" dirty="0" err="1" smtClean="0"/>
              <a:t>two</a:t>
            </a:r>
            <a:r>
              <a:rPr lang="cs-CZ" sz="1400" dirty="0" smtClean="0"/>
              <a:t> </a:t>
            </a:r>
            <a:r>
              <a:rPr lang="cs-CZ" sz="1400" dirty="0" err="1" smtClean="0"/>
              <a:t>annotators</a:t>
            </a:r>
            <a:r>
              <a:rPr lang="cs-CZ" sz="1400" dirty="0" smtClean="0"/>
              <a:t>, </a:t>
            </a:r>
            <a:r>
              <a:rPr lang="cs-CZ" sz="1400" dirty="0" err="1" smtClean="0"/>
              <a:t>while</a:t>
            </a:r>
            <a:r>
              <a:rPr lang="cs-CZ" sz="1400" dirty="0" smtClean="0"/>
              <a:t> </a:t>
            </a:r>
            <a:r>
              <a:rPr lang="cs-CZ" sz="1400" dirty="0" err="1" smtClean="0"/>
              <a:t>for</a:t>
            </a:r>
            <a:r>
              <a:rPr lang="cs-CZ" sz="1400" dirty="0" smtClean="0"/>
              <a:t> inter-</a:t>
            </a:r>
            <a:r>
              <a:rPr lang="cs-CZ" sz="1400" dirty="0" err="1" smtClean="0"/>
              <a:t>sentential</a:t>
            </a:r>
            <a:r>
              <a:rPr lang="cs-CZ" sz="1400" dirty="0" smtClean="0"/>
              <a:t> relations many </a:t>
            </a:r>
            <a:r>
              <a:rPr lang="cs-CZ" sz="1400" dirty="0" err="1" smtClean="0"/>
              <a:t>pairs</a:t>
            </a:r>
            <a:r>
              <a:rPr lang="cs-CZ" sz="1400" dirty="0" smtClean="0"/>
              <a:t> </a:t>
            </a:r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dirty="0" err="1" smtClean="0"/>
              <a:t>annotators</a:t>
            </a:r>
            <a:endParaRPr lang="cs-CZ" sz="1400" dirty="0" smtClean="0"/>
          </a:p>
          <a:p>
            <a:r>
              <a:rPr lang="cs-CZ" sz="1400" dirty="0" err="1"/>
              <a:t>h</a:t>
            </a:r>
            <a:r>
              <a:rPr lang="cs-CZ" sz="1400" dirty="0" err="1" smtClean="0"/>
              <a:t>igher</a:t>
            </a:r>
            <a:r>
              <a:rPr lang="cs-CZ" sz="1400" dirty="0" smtClean="0"/>
              <a:t> </a:t>
            </a:r>
            <a:r>
              <a:rPr lang="cs-CZ" sz="1400" dirty="0" err="1" smtClean="0"/>
              <a:t>agreement</a:t>
            </a:r>
            <a:r>
              <a:rPr lang="cs-CZ" sz="1400" dirty="0" smtClean="0"/>
              <a:t> </a:t>
            </a:r>
            <a:r>
              <a:rPr lang="cs-CZ" sz="1400" dirty="0" err="1" smtClean="0"/>
              <a:t>for</a:t>
            </a:r>
            <a:r>
              <a:rPr lang="cs-CZ" sz="1400" dirty="0" smtClean="0"/>
              <a:t> intra-</a:t>
            </a:r>
            <a:r>
              <a:rPr lang="cs-CZ" sz="1400" dirty="0" err="1" smtClean="0"/>
              <a:t>sentential</a:t>
            </a:r>
            <a:r>
              <a:rPr lang="cs-CZ" sz="1400" dirty="0" smtClean="0"/>
              <a:t> relations in </a:t>
            </a:r>
            <a:r>
              <a:rPr lang="cs-CZ" sz="1400" dirty="0" err="1" smtClean="0"/>
              <a:t>this</a:t>
            </a:r>
            <a:r>
              <a:rPr lang="cs-CZ" sz="1400" dirty="0" smtClean="0"/>
              <a:t> study </a:t>
            </a:r>
            <a:r>
              <a:rPr lang="cs-CZ" sz="1400" dirty="0" err="1" smtClean="0"/>
              <a:t>than</a:t>
            </a:r>
            <a:r>
              <a:rPr lang="cs-CZ" sz="1400" dirty="0" smtClean="0"/>
              <a:t> in Zikánová (2021 ) &gt; </a:t>
            </a:r>
            <a:r>
              <a:rPr lang="cs-CZ" sz="1400" dirty="0" err="1" smtClean="0"/>
              <a:t>predefined</a:t>
            </a:r>
            <a:r>
              <a:rPr lang="cs-CZ" sz="1400" dirty="0" smtClean="0"/>
              <a:t> </a:t>
            </a:r>
            <a:r>
              <a:rPr lang="cs-CZ" sz="1400" dirty="0" err="1" smtClean="0"/>
              <a:t>slots</a:t>
            </a:r>
            <a:r>
              <a:rPr lang="cs-CZ" sz="1400" dirty="0" smtClean="0"/>
              <a:t> </a:t>
            </a:r>
            <a:r>
              <a:rPr lang="cs-CZ" sz="1400" dirty="0" err="1" smtClean="0"/>
              <a:t>where</a:t>
            </a:r>
            <a:r>
              <a:rPr lang="cs-CZ" sz="1400" dirty="0" smtClean="0"/>
              <a:t> intra-</a:t>
            </a:r>
            <a:r>
              <a:rPr lang="cs-CZ" sz="1400" dirty="0" err="1" smtClean="0"/>
              <a:t>sentential</a:t>
            </a:r>
            <a:r>
              <a:rPr lang="cs-CZ" sz="1400" dirty="0" smtClean="0"/>
              <a:t> relations </a:t>
            </a:r>
            <a:r>
              <a:rPr lang="cs-CZ" sz="1400" dirty="0" err="1" smtClean="0"/>
              <a:t>occur</a:t>
            </a:r>
            <a:r>
              <a:rPr lang="cs-CZ" sz="1400" dirty="0" smtClean="0"/>
              <a:t> (</a:t>
            </a:r>
            <a:r>
              <a:rPr lang="cs-CZ" sz="1400" dirty="0" err="1" smtClean="0"/>
              <a:t>otherwise</a:t>
            </a:r>
            <a:r>
              <a:rPr lang="cs-CZ" sz="1400" dirty="0" smtClean="0"/>
              <a:t> </a:t>
            </a:r>
            <a:r>
              <a:rPr lang="cs-CZ" sz="1400" dirty="0" err="1" smtClean="0"/>
              <a:t>easily</a:t>
            </a:r>
            <a:r>
              <a:rPr lang="cs-CZ" sz="1400" dirty="0" smtClean="0"/>
              <a:t> </a:t>
            </a:r>
            <a:r>
              <a:rPr lang="cs-CZ" sz="1400" dirty="0" err="1" smtClean="0"/>
              <a:t>omitted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Comparison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dis/</a:t>
            </a:r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measures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253190"/>
              </p:ext>
            </p:extLst>
          </p:nvPr>
        </p:nvGraphicFramePr>
        <p:xfrm>
          <a:off x="1731434" y="968757"/>
          <a:ext cx="5681132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283"/>
                <a:gridCol w="1420283"/>
                <a:gridCol w="1420283"/>
                <a:gridCol w="1420283"/>
              </a:tblGrid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</a:t>
                      </a:r>
                      <a:r>
                        <a:rPr lang="cs-CZ" sz="1100" dirty="0" smtClean="0">
                          <a:effectLst/>
                        </a:rPr>
                        <a:t>ata </a:t>
                      </a:r>
                      <a:r>
                        <a:rPr lang="cs-CZ" sz="1100" dirty="0" err="1" smtClean="0">
                          <a:effectLst/>
                        </a:rPr>
                        <a:t>size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relation</a:t>
                      </a:r>
                      <a:r>
                        <a:rPr lang="cs-CZ" sz="1100" dirty="0">
                          <a:effectLst/>
                        </a:rPr>
                        <a:t> </a:t>
                      </a:r>
                      <a:r>
                        <a:rPr lang="cs-CZ" sz="1100" dirty="0" err="1">
                          <a:effectLst/>
                        </a:rPr>
                        <a:t>sense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inter-sentential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intra-sentential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Zikánová, Š. (2021)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 documents, 233 sentences, 130/131 relations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58% and </a:t>
                      </a:r>
                      <a:r>
                        <a:rPr lang="cs-CZ" sz="1100" dirty="0" smtClean="0">
                          <a:effectLst/>
                        </a:rPr>
                        <a:t>κ </a:t>
                      </a:r>
                      <a:r>
                        <a:rPr lang="en-GB" sz="1100" dirty="0" smtClean="0">
                          <a:effectLst/>
                        </a:rPr>
                        <a:t>0.47 </a:t>
                      </a:r>
                      <a:r>
                        <a:rPr lang="en-GB" sz="1100" dirty="0">
                          <a:effectLst/>
                        </a:rPr>
                        <a:t>(~ Level-3 label)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64%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κ 0.56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38%, </a:t>
                      </a:r>
                      <a:r>
                        <a:rPr lang="cs-CZ" sz="1100" dirty="0">
                          <a:effectLst/>
                        </a:rPr>
                        <a:t>κ 0.09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Bourgonje</a:t>
                      </a:r>
                      <a:r>
                        <a:rPr lang="cs-CZ" sz="1100" dirty="0">
                          <a:effectLst/>
                        </a:rPr>
                        <a:t>, P</a:t>
                      </a:r>
                      <a:r>
                        <a:rPr lang="cs-CZ" sz="1100" dirty="0" smtClean="0">
                          <a:effectLst/>
                        </a:rPr>
                        <a:t>. </a:t>
                      </a:r>
                      <a:r>
                        <a:rPr lang="cs-CZ" sz="1100" dirty="0">
                          <a:effectLst/>
                        </a:rPr>
                        <a:t>&amp; </a:t>
                      </a:r>
                      <a:r>
                        <a:rPr lang="cs-CZ" sz="1100" dirty="0" err="1">
                          <a:effectLst/>
                        </a:rPr>
                        <a:t>Stede</a:t>
                      </a:r>
                      <a:r>
                        <a:rPr lang="cs-CZ" sz="1100" dirty="0">
                          <a:effectLst/>
                        </a:rPr>
                        <a:t>, M. (2020)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 documents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κ 0.30 </a:t>
                      </a:r>
                      <a:r>
                        <a:rPr lang="en-GB" sz="1100" dirty="0" smtClean="0">
                          <a:effectLst/>
                        </a:rPr>
                        <a:t>(</a:t>
                      </a:r>
                      <a:r>
                        <a:rPr lang="en-GB" sz="1100" dirty="0">
                          <a:effectLst/>
                        </a:rPr>
                        <a:t>Level-3 label)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Hoek, J. et al. (2021)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100 relations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66%  κ 0.58 (full CCR label)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Yung et al. (2026)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100 relations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35% </a:t>
                      </a:r>
                      <a:r>
                        <a:rPr lang="cs-CZ" sz="1100" dirty="0">
                          <a:effectLst/>
                        </a:rPr>
                        <a:t>(Level-2 label)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err="1">
                          <a:effectLst/>
                        </a:rPr>
                        <a:t>this</a:t>
                      </a:r>
                      <a:r>
                        <a:rPr lang="cs-CZ" sz="1100" dirty="0">
                          <a:effectLst/>
                        </a:rPr>
                        <a:t> </a:t>
                      </a:r>
                      <a:r>
                        <a:rPr lang="cs-CZ" sz="1100" dirty="0" smtClean="0">
                          <a:effectLst/>
                        </a:rPr>
                        <a:t>study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900 </a:t>
                      </a:r>
                      <a:r>
                        <a:rPr lang="en-GB" sz="1100" dirty="0" smtClean="0">
                          <a:effectLst/>
                        </a:rPr>
                        <a:t>sentences</a:t>
                      </a:r>
                      <a:r>
                        <a:rPr lang="en-GB" sz="1100" dirty="0">
                          <a:effectLst/>
                        </a:rPr>
                        <a:t>, </a:t>
                      </a:r>
                      <a:r>
                        <a:rPr lang="cs-CZ" sz="1100" dirty="0" smtClean="0">
                          <a:effectLst/>
                        </a:rPr>
                        <a:t>500 </a:t>
                      </a:r>
                      <a:r>
                        <a:rPr lang="en-GB" sz="1100" dirty="0" smtClean="0">
                          <a:effectLst/>
                        </a:rPr>
                        <a:t>relations 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59</a:t>
                      </a:r>
                      <a:r>
                        <a:rPr lang="en-GB" sz="1100" dirty="0" smtClean="0">
                          <a:effectLst/>
                        </a:rPr>
                        <a:t>%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κ </a:t>
                      </a:r>
                      <a:r>
                        <a:rPr lang="en-GB" sz="1100" dirty="0" smtClean="0">
                          <a:effectLst/>
                        </a:rPr>
                        <a:t>0.45</a:t>
                      </a:r>
                      <a:r>
                        <a:rPr lang="cs-CZ" sz="1100" dirty="0" smtClean="0">
                          <a:effectLst/>
                        </a:rPr>
                        <a:t> </a:t>
                      </a:r>
                      <a:r>
                        <a:rPr lang="en-GB" sz="1100" dirty="0" smtClean="0">
                          <a:effectLst/>
                        </a:rPr>
                        <a:t>(~ Level-3 label)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73%, </a:t>
                      </a:r>
                      <a:endParaRPr lang="cs-CZ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κ </a:t>
                      </a:r>
                      <a:r>
                        <a:rPr lang="cs-CZ" sz="1100" dirty="0" smtClean="0">
                          <a:effectLst/>
                        </a:rPr>
                        <a:t>0.66 </a:t>
                      </a:r>
                      <a:r>
                        <a:rPr lang="en-GB" sz="1100" dirty="0" smtClean="0">
                          <a:effectLst/>
                        </a:rPr>
                        <a:t>(~ Level-3 label)</a:t>
                      </a:r>
                      <a:endParaRPr lang="cs-CZ" sz="1100" dirty="0">
                        <a:effectLst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6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714500" y="1594200"/>
            <a:ext cx="7835400" cy="2084182"/>
          </a:xfrm>
        </p:spPr>
        <p:txBody>
          <a:bodyPr/>
          <a:lstStyle/>
          <a:p>
            <a:r>
              <a:rPr lang="cs-CZ" dirty="0" err="1" smtClean="0"/>
              <a:t>agreement</a:t>
            </a:r>
            <a:r>
              <a:rPr lang="cs-CZ" dirty="0" smtClean="0"/>
              <a:t> 59% </a:t>
            </a:r>
            <a:r>
              <a:rPr lang="cs-CZ" dirty="0" err="1" smtClean="0"/>
              <a:t>for</a:t>
            </a:r>
            <a:r>
              <a:rPr lang="cs-CZ" dirty="0" smtClean="0"/>
              <a:t> inter-</a:t>
            </a:r>
            <a:r>
              <a:rPr lang="cs-CZ" dirty="0" err="1" smtClean="0"/>
              <a:t>sentential</a:t>
            </a:r>
            <a:r>
              <a:rPr lang="cs-CZ" dirty="0" smtClean="0"/>
              <a:t>, 73% </a:t>
            </a:r>
            <a:r>
              <a:rPr lang="cs-CZ" dirty="0" err="1" smtClean="0"/>
              <a:t>for</a:t>
            </a:r>
            <a:r>
              <a:rPr lang="cs-CZ" dirty="0" smtClean="0"/>
              <a:t> intra-</a:t>
            </a:r>
            <a:r>
              <a:rPr lang="cs-CZ" dirty="0" err="1" smtClean="0"/>
              <a:t>sentential</a:t>
            </a:r>
            <a:r>
              <a:rPr lang="cs-CZ" dirty="0" smtClean="0"/>
              <a:t> relations</a:t>
            </a:r>
          </a:p>
          <a:p>
            <a:r>
              <a:rPr lang="cs-CZ" dirty="0" err="1" smtClean="0"/>
              <a:t>for</a:t>
            </a:r>
            <a:r>
              <a:rPr lang="cs-CZ" dirty="0" smtClean="0"/>
              <a:t> inter-</a:t>
            </a:r>
            <a:r>
              <a:rPr lang="cs-CZ" dirty="0" err="1" smtClean="0"/>
              <a:t>sentential</a:t>
            </a:r>
            <a:r>
              <a:rPr lang="cs-CZ" dirty="0"/>
              <a:t>: </a:t>
            </a:r>
            <a:r>
              <a:rPr lang="cs-CZ" dirty="0" smtClean="0"/>
              <a:t>8%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errors</a:t>
            </a:r>
            <a:r>
              <a:rPr lang="cs-CZ" dirty="0" smtClean="0"/>
              <a:t>/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noise</a:t>
            </a:r>
            <a:endParaRPr lang="cs-CZ" dirty="0" smtClean="0"/>
          </a:p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smtClean="0"/>
              <a:t>intra-</a:t>
            </a:r>
            <a:r>
              <a:rPr lang="cs-CZ" dirty="0" err="1" smtClean="0"/>
              <a:t>sentential</a:t>
            </a:r>
            <a:r>
              <a:rPr lang="cs-CZ" dirty="0" smtClean="0"/>
              <a:t>: 0%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errors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comparison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similar</a:t>
            </a:r>
            <a:r>
              <a:rPr lang="cs-CZ" dirty="0" smtClean="0"/>
              <a:t> </a:t>
            </a:r>
            <a:r>
              <a:rPr lang="cs-CZ" dirty="0" err="1" smtClean="0"/>
              <a:t>initiatives</a:t>
            </a:r>
            <a:r>
              <a:rPr lang="cs-CZ" dirty="0" smtClean="0"/>
              <a:t> </a:t>
            </a:r>
            <a:r>
              <a:rPr lang="cs-CZ" dirty="0" err="1" smtClean="0"/>
              <a:t>complicated</a:t>
            </a:r>
            <a:r>
              <a:rPr lang="cs-CZ" dirty="0" smtClean="0"/>
              <a:t> (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measures</a:t>
            </a:r>
            <a:r>
              <a:rPr lang="cs-CZ" dirty="0" smtClean="0"/>
              <a:t>, </a:t>
            </a:r>
            <a:r>
              <a:rPr lang="cs-CZ" dirty="0" err="1" smtClean="0"/>
              <a:t>different</a:t>
            </a:r>
            <a:r>
              <a:rPr lang="cs-CZ" dirty="0" smtClean="0"/>
              <a:t> set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senses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phenomena</a:t>
            </a:r>
            <a:r>
              <a:rPr lang="cs-CZ" dirty="0" smtClean="0"/>
              <a:t> </a:t>
            </a:r>
            <a:r>
              <a:rPr lang="cs-CZ" dirty="0" err="1" smtClean="0"/>
              <a:t>annotated</a:t>
            </a:r>
            <a:r>
              <a:rPr lang="cs-CZ" dirty="0" smtClean="0"/>
              <a:t>)</a:t>
            </a:r>
          </a:p>
          <a:p>
            <a:r>
              <a:rPr lang="cs-CZ" dirty="0" err="1"/>
              <a:t>s</a:t>
            </a:r>
            <a:r>
              <a:rPr lang="cs-CZ" dirty="0" err="1" smtClean="0"/>
              <a:t>imilar</a:t>
            </a:r>
            <a:r>
              <a:rPr lang="cs-CZ" dirty="0" smtClean="0"/>
              <a:t> </a:t>
            </a:r>
            <a:r>
              <a:rPr lang="cs-CZ" dirty="0" err="1" smtClean="0"/>
              <a:t>confusion</a:t>
            </a:r>
            <a:r>
              <a:rPr lang="cs-CZ" dirty="0" smtClean="0"/>
              <a:t> </a:t>
            </a:r>
            <a:r>
              <a:rPr lang="cs-CZ" dirty="0" err="1" smtClean="0"/>
              <a:t>pairs</a:t>
            </a:r>
            <a:r>
              <a:rPr lang="cs-CZ" dirty="0" smtClean="0"/>
              <a:t> </a:t>
            </a:r>
            <a:r>
              <a:rPr lang="cs-CZ" dirty="0" err="1" smtClean="0"/>
              <a:t>across</a:t>
            </a:r>
            <a:r>
              <a:rPr lang="cs-CZ" dirty="0" smtClean="0"/>
              <a:t> </a:t>
            </a:r>
            <a:r>
              <a:rPr lang="cs-CZ" dirty="0" err="1" smtClean="0"/>
              <a:t>languages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cs-CZ" dirty="0" err="1" smtClean="0"/>
              <a:t>Summary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5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dirty="0" err="1"/>
              <a:t>Bourgonje</a:t>
            </a:r>
            <a:r>
              <a:rPr lang="en-GB" sz="1100" dirty="0"/>
              <a:t>, P., &amp; </a:t>
            </a:r>
            <a:r>
              <a:rPr lang="en-GB" sz="1100" dirty="0" err="1"/>
              <a:t>Stede</a:t>
            </a:r>
            <a:r>
              <a:rPr lang="en-GB" sz="1100" dirty="0"/>
              <a:t>, M. (2020). The Potsdam commentary corpus 2.2: Extending annotations for shallow discourse parsing. </a:t>
            </a:r>
            <a:r>
              <a:rPr lang="en-GB" sz="1100" i="1" dirty="0"/>
              <a:t>Proceedings of the Twelfth Language Resources and Evaluation Conference</a:t>
            </a:r>
            <a:r>
              <a:rPr lang="en-GB" sz="1100" dirty="0"/>
              <a:t>, 1061–1066.</a:t>
            </a:r>
            <a:endParaRPr lang="cs-CZ" sz="1100" dirty="0"/>
          </a:p>
          <a:p>
            <a:r>
              <a:rPr lang="en-GB" sz="1100" dirty="0"/>
              <a:t>Das, D., &amp; </a:t>
            </a:r>
            <a:r>
              <a:rPr lang="en-GB" sz="1100" dirty="0" err="1"/>
              <a:t>Taboada</a:t>
            </a:r>
            <a:r>
              <a:rPr lang="en-GB" sz="1100" dirty="0"/>
              <a:t>, M. (2018). RST Signalling Corpus: A corpus of signals of coherence relations. </a:t>
            </a:r>
            <a:r>
              <a:rPr lang="en-GB" sz="1100" i="1" dirty="0"/>
              <a:t>Language Resources and Evaluation</a:t>
            </a:r>
            <a:r>
              <a:rPr lang="en-GB" sz="1100" dirty="0"/>
              <a:t>, 52(1), 149–184.</a:t>
            </a:r>
            <a:endParaRPr lang="cs-CZ" sz="1100" dirty="0"/>
          </a:p>
          <a:p>
            <a:r>
              <a:rPr lang="en-GB" sz="1100" dirty="0" err="1"/>
              <a:t>Hajič</a:t>
            </a:r>
            <a:r>
              <a:rPr lang="en-GB" sz="1100" dirty="0"/>
              <a:t>, J. et al. (2024). </a:t>
            </a:r>
            <a:r>
              <a:rPr lang="en-GB" sz="1100" i="1" dirty="0"/>
              <a:t>Prague Dependency Treebank - Consolidated 2.0</a:t>
            </a:r>
            <a:r>
              <a:rPr lang="en-GB" sz="1100" dirty="0"/>
              <a:t> (PDT-C 2.0). Data/software, LINDAT-CLARIAH-CZ, URL: http://hdl.handle.net/11234/1-5813, 2024.</a:t>
            </a:r>
            <a:endParaRPr lang="cs-CZ" sz="1100" dirty="0"/>
          </a:p>
          <a:p>
            <a:r>
              <a:rPr lang="en-GB" sz="1100" dirty="0"/>
              <a:t>Hoek, J., </a:t>
            </a:r>
            <a:r>
              <a:rPr lang="en-GB" sz="1100" dirty="0" err="1"/>
              <a:t>Scholman</a:t>
            </a:r>
            <a:r>
              <a:rPr lang="en-GB" sz="1100" dirty="0"/>
              <a:t>, M. CJ &amp; Sanders, Ted JM. (2021). Is there less annotator agreement when the discourse relation is underspecified? </a:t>
            </a:r>
            <a:r>
              <a:rPr lang="en-GB" sz="1100" i="1" dirty="0"/>
              <a:t>Proceedings of the First Workshop on Integrating Perspectives on Discourse Annotation</a:t>
            </a:r>
            <a:r>
              <a:rPr lang="en-GB" sz="1100" dirty="0"/>
              <a:t>, 1–6</a:t>
            </a:r>
            <a:r>
              <a:rPr lang="en-GB" sz="1100" dirty="0" smtClean="0"/>
              <a:t>.</a:t>
            </a:r>
            <a:endParaRPr lang="cs-CZ" sz="1100" dirty="0"/>
          </a:p>
          <a:p>
            <a:r>
              <a:rPr lang="en-GB" sz="1100" dirty="0" err="1" smtClean="0"/>
              <a:t>Mírovský</a:t>
            </a:r>
            <a:r>
              <a:rPr lang="en-GB" sz="1100" dirty="0"/>
              <a:t>, J. and Synková, P. (2026). Presenting the Prague Discourse Treebank 4.0. </a:t>
            </a:r>
            <a:r>
              <a:rPr lang="en-GB" sz="1100" i="1" dirty="0"/>
              <a:t>Proceedings of the 15th Language Resources and Evaluation Conference, </a:t>
            </a:r>
            <a:r>
              <a:rPr lang="en-GB" sz="1100" dirty="0"/>
              <a:t>Palma de Mallorca, Spain. European Language Resources Association</a:t>
            </a:r>
            <a:r>
              <a:rPr lang="en-GB" sz="1100" i="1" dirty="0"/>
              <a:t>.</a:t>
            </a:r>
            <a:endParaRPr lang="cs-CZ" sz="1100" dirty="0"/>
          </a:p>
          <a:p>
            <a:r>
              <a:rPr lang="cs-CZ" sz="1100" dirty="0" err="1" smtClean="0"/>
              <a:t>Scholman</a:t>
            </a:r>
            <a:r>
              <a:rPr lang="cs-CZ" sz="1100" dirty="0"/>
              <a:t>, M., </a:t>
            </a:r>
            <a:r>
              <a:rPr lang="cs-CZ" sz="1100" dirty="0" err="1"/>
              <a:t>Dong</a:t>
            </a:r>
            <a:r>
              <a:rPr lang="cs-CZ" sz="1100" dirty="0"/>
              <a:t>, T., </a:t>
            </a:r>
            <a:r>
              <a:rPr lang="cs-CZ" sz="1100" dirty="0" err="1"/>
              <a:t>Yung</a:t>
            </a:r>
            <a:r>
              <a:rPr lang="cs-CZ" sz="1100" dirty="0"/>
              <a:t>, F., &amp; </a:t>
            </a:r>
            <a:r>
              <a:rPr lang="cs-CZ" sz="1100" dirty="0" err="1"/>
              <a:t>Demberg</a:t>
            </a:r>
            <a:r>
              <a:rPr lang="cs-CZ" sz="1100" dirty="0"/>
              <a:t>, V. (2022). </a:t>
            </a:r>
            <a:r>
              <a:rPr lang="cs-CZ" sz="1100" dirty="0" err="1"/>
              <a:t>DiscoGeM</a:t>
            </a:r>
            <a:r>
              <a:rPr lang="cs-CZ" sz="1100" dirty="0"/>
              <a:t>: A </a:t>
            </a:r>
            <a:r>
              <a:rPr lang="cs-CZ" sz="1100" dirty="0" err="1"/>
              <a:t>crowdsourced</a:t>
            </a:r>
            <a:r>
              <a:rPr lang="cs-CZ" sz="1100" dirty="0"/>
              <a:t> corpus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genre-mixed</a:t>
            </a:r>
            <a:r>
              <a:rPr lang="cs-CZ" sz="1100" dirty="0"/>
              <a:t> </a:t>
            </a:r>
            <a:r>
              <a:rPr lang="cs-CZ" sz="1100" dirty="0" err="1"/>
              <a:t>implicit</a:t>
            </a:r>
            <a:r>
              <a:rPr lang="cs-CZ" sz="1100" dirty="0"/>
              <a:t> </a:t>
            </a:r>
            <a:r>
              <a:rPr lang="cs-CZ" sz="1100" dirty="0" err="1"/>
              <a:t>discourse</a:t>
            </a:r>
            <a:r>
              <a:rPr lang="cs-CZ" sz="1100" dirty="0"/>
              <a:t> relations. </a:t>
            </a:r>
            <a:r>
              <a:rPr lang="cs-CZ" sz="1100" i="1" dirty="0" err="1"/>
              <a:t>Proceedings</a:t>
            </a:r>
            <a:r>
              <a:rPr lang="cs-CZ" sz="1100" i="1" dirty="0"/>
              <a:t> </a:t>
            </a:r>
            <a:r>
              <a:rPr lang="cs-CZ" sz="1100" i="1" dirty="0" err="1"/>
              <a:t>of</a:t>
            </a:r>
            <a:r>
              <a:rPr lang="cs-CZ" sz="1100" i="1" dirty="0"/>
              <a:t> </a:t>
            </a:r>
            <a:r>
              <a:rPr lang="cs-CZ" sz="1100" i="1" dirty="0" err="1"/>
              <a:t>the</a:t>
            </a:r>
            <a:r>
              <a:rPr lang="cs-CZ" sz="1100" i="1" dirty="0"/>
              <a:t> </a:t>
            </a:r>
            <a:r>
              <a:rPr lang="cs-CZ" sz="1100" i="1" dirty="0" err="1"/>
              <a:t>Thirteenth</a:t>
            </a:r>
            <a:r>
              <a:rPr lang="cs-CZ" sz="1100" i="1" dirty="0"/>
              <a:t> </a:t>
            </a:r>
            <a:r>
              <a:rPr lang="cs-CZ" sz="1100" i="1" dirty="0" err="1"/>
              <a:t>Language</a:t>
            </a:r>
            <a:r>
              <a:rPr lang="cs-CZ" sz="1100" i="1" dirty="0"/>
              <a:t> </a:t>
            </a:r>
            <a:r>
              <a:rPr lang="cs-CZ" sz="1100" i="1" dirty="0" err="1"/>
              <a:t>Resources</a:t>
            </a:r>
            <a:r>
              <a:rPr lang="cs-CZ" sz="1100" i="1" dirty="0"/>
              <a:t> and </a:t>
            </a:r>
            <a:r>
              <a:rPr lang="cs-CZ" sz="1100" i="1" dirty="0" err="1"/>
              <a:t>Evaluation</a:t>
            </a:r>
            <a:r>
              <a:rPr lang="cs-CZ" sz="1100" i="1" dirty="0"/>
              <a:t> </a:t>
            </a:r>
            <a:r>
              <a:rPr lang="cs-CZ" sz="1100" i="1" dirty="0" err="1"/>
              <a:t>Conference</a:t>
            </a:r>
            <a:r>
              <a:rPr lang="cs-CZ" sz="1100" dirty="0"/>
              <a:t>, 3281</a:t>
            </a:r>
            <a:r>
              <a:rPr lang="en-GB" sz="1100" dirty="0"/>
              <a:t>–</a:t>
            </a:r>
            <a:r>
              <a:rPr lang="cs-CZ" sz="1100" dirty="0"/>
              <a:t>3290.</a:t>
            </a:r>
          </a:p>
          <a:p>
            <a:r>
              <a:rPr lang="cs-CZ" sz="1100" dirty="0" err="1" smtClean="0"/>
              <a:t>Yung</a:t>
            </a:r>
            <a:r>
              <a:rPr lang="cs-CZ" sz="1100" dirty="0"/>
              <a:t>, F., </a:t>
            </a:r>
            <a:r>
              <a:rPr lang="cs-CZ" sz="1100" dirty="0" err="1"/>
              <a:t>Ignatev</a:t>
            </a:r>
            <a:r>
              <a:rPr lang="cs-CZ" sz="1100" dirty="0"/>
              <a:t>, D., </a:t>
            </a:r>
            <a:r>
              <a:rPr lang="cs-CZ" sz="1100" dirty="0" err="1"/>
              <a:t>Scholman</a:t>
            </a:r>
            <a:r>
              <a:rPr lang="cs-CZ" sz="1100" dirty="0"/>
              <a:t>, M., </a:t>
            </a:r>
            <a:r>
              <a:rPr lang="cs-CZ" sz="1100" dirty="0" err="1"/>
              <a:t>Demberg</a:t>
            </a:r>
            <a:r>
              <a:rPr lang="cs-CZ" sz="1100" dirty="0"/>
              <a:t>, V., &amp; </a:t>
            </a:r>
            <a:r>
              <a:rPr lang="cs-CZ" sz="1100" dirty="0" err="1"/>
              <a:t>Poesio</a:t>
            </a:r>
            <a:r>
              <a:rPr lang="cs-CZ" sz="1100" dirty="0"/>
              <a:t>, M. (2026). </a:t>
            </a:r>
            <a:r>
              <a:rPr lang="cs-CZ" sz="1100" dirty="0" err="1"/>
              <a:t>Human</a:t>
            </a:r>
            <a:r>
              <a:rPr lang="cs-CZ" sz="1100" dirty="0"/>
              <a:t> Label </a:t>
            </a:r>
            <a:r>
              <a:rPr lang="cs-CZ" sz="1100" dirty="0" err="1"/>
              <a:t>Variation</a:t>
            </a:r>
            <a:r>
              <a:rPr lang="cs-CZ" sz="1100" dirty="0"/>
              <a:t> in </a:t>
            </a:r>
            <a:r>
              <a:rPr lang="cs-CZ" sz="1100" dirty="0" err="1"/>
              <a:t>Implicit</a:t>
            </a:r>
            <a:r>
              <a:rPr lang="cs-CZ" sz="1100" dirty="0"/>
              <a:t> </a:t>
            </a:r>
            <a:r>
              <a:rPr lang="cs-CZ" sz="1100" dirty="0" err="1"/>
              <a:t>Discourse</a:t>
            </a:r>
            <a:r>
              <a:rPr lang="cs-CZ" sz="1100" dirty="0"/>
              <a:t> </a:t>
            </a:r>
            <a:r>
              <a:rPr lang="cs-CZ" sz="1100" dirty="0" err="1"/>
              <a:t>Relation</a:t>
            </a:r>
            <a:r>
              <a:rPr lang="cs-CZ" sz="1100" dirty="0"/>
              <a:t> </a:t>
            </a:r>
            <a:r>
              <a:rPr lang="cs-CZ" sz="1100" dirty="0" err="1"/>
              <a:t>Recognition</a:t>
            </a:r>
            <a:r>
              <a:rPr lang="cs-CZ" sz="1100" dirty="0"/>
              <a:t>. </a:t>
            </a:r>
            <a:r>
              <a:rPr lang="cs-CZ" sz="1100" i="1" dirty="0" err="1"/>
              <a:t>arXiv</a:t>
            </a:r>
            <a:r>
              <a:rPr lang="cs-CZ" sz="1100" i="1" dirty="0"/>
              <a:t> preprint arXiv:2602.22723</a:t>
            </a:r>
            <a:r>
              <a:rPr lang="cs-CZ" sz="1100" dirty="0" smtClean="0"/>
              <a:t>. LREC 2026</a:t>
            </a:r>
            <a:endParaRPr lang="cs-CZ" sz="1100" dirty="0"/>
          </a:p>
          <a:p>
            <a:r>
              <a:rPr lang="en-GB" sz="1100" dirty="0" err="1" smtClean="0"/>
              <a:t>Zikánová</a:t>
            </a:r>
            <a:r>
              <a:rPr lang="en-GB" sz="1100" dirty="0"/>
              <a:t>, Š., Synková, P. &amp; </a:t>
            </a:r>
            <a:r>
              <a:rPr lang="en-GB" sz="1100" dirty="0" err="1"/>
              <a:t>Mírovský</a:t>
            </a:r>
            <a:r>
              <a:rPr lang="en-GB" sz="1100" dirty="0"/>
              <a:t>, J. (2018). </a:t>
            </a:r>
            <a:r>
              <a:rPr lang="en-GB" sz="1100" i="1" dirty="0"/>
              <a:t>Enriched Discourse Annotation of </a:t>
            </a:r>
            <a:r>
              <a:rPr lang="en-GB" sz="1100" i="1" dirty="0" err="1"/>
              <a:t>PDiT</a:t>
            </a:r>
            <a:r>
              <a:rPr lang="en-GB" sz="1100" i="1" dirty="0"/>
              <a:t> Subset 1.0 (</a:t>
            </a:r>
            <a:r>
              <a:rPr lang="en-GB" sz="1100" i="1" dirty="0" err="1"/>
              <a:t>PDiT</a:t>
            </a:r>
            <a:r>
              <a:rPr lang="en-GB" sz="1100" i="1" dirty="0"/>
              <a:t>-EDA 1.0)</a:t>
            </a:r>
            <a:r>
              <a:rPr lang="en-GB" sz="1100" dirty="0"/>
              <a:t>. Data/software, Charles University, Prague, Czech Republic, </a:t>
            </a:r>
            <a:r>
              <a:rPr lang="en-GB" sz="1100" dirty="0">
                <a:hlinkClick r:id="rId2"/>
              </a:rPr>
              <a:t>http://hdl.handle.net/11234/1-2906</a:t>
            </a:r>
            <a:r>
              <a:rPr lang="en-GB" sz="1100" dirty="0"/>
              <a:t>.</a:t>
            </a:r>
            <a:endParaRPr lang="cs-CZ" sz="1100" dirty="0"/>
          </a:p>
          <a:p>
            <a:r>
              <a:rPr lang="en-GB" sz="1100" dirty="0" err="1"/>
              <a:t>Zikánová</a:t>
            </a:r>
            <a:r>
              <a:rPr lang="en-GB" sz="1100" dirty="0"/>
              <a:t>, Š., </a:t>
            </a:r>
            <a:r>
              <a:rPr lang="en-GB" sz="1100" dirty="0" err="1"/>
              <a:t>Mírovský</a:t>
            </a:r>
            <a:r>
              <a:rPr lang="en-GB" sz="1100" dirty="0"/>
              <a:t>, J., &amp; Synková, P. (2019). Explicit and implicit discourse relations in the Prague Discourse Treebank. </a:t>
            </a:r>
            <a:r>
              <a:rPr lang="en-GB" sz="1100" i="1" dirty="0"/>
              <a:t>International Conference on Text, Speech, and Dialogue</a:t>
            </a:r>
            <a:r>
              <a:rPr lang="en-GB" sz="1100" dirty="0"/>
              <a:t>, 236–248. Cham: Springer International Publishing. </a:t>
            </a:r>
            <a:endParaRPr lang="cs-CZ" sz="1100" dirty="0" smtClean="0"/>
          </a:p>
          <a:p>
            <a:r>
              <a:rPr lang="cs-CZ" sz="1100" dirty="0" smtClean="0"/>
              <a:t>Zikánová, Š. (2021). Implicitní diskurzní vztahy v češtině. Praha: ÚFAL.</a:t>
            </a:r>
            <a:endParaRPr lang="cs-CZ" sz="1100" dirty="0"/>
          </a:p>
          <a:p>
            <a:pPr marL="114300" indent="0">
              <a:buNone/>
            </a:pPr>
            <a:endParaRPr lang="cs-CZ" sz="12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28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References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Thank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attention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5582" y="4412673"/>
            <a:ext cx="8555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authors gratefully acknowledge support from LINDAT/CLARIAH-CZ project of the Ministry of Education, Youth and Sports of the Czech Republic (project number LM2023062</a:t>
            </a:r>
            <a:r>
              <a:rPr lang="en-US" dirty="0" smtClean="0"/>
              <a:t>)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26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</a:t>
            </a:r>
            <a:r>
              <a:rPr lang="cs-CZ" dirty="0" smtClean="0"/>
              <a:t>eport </a:t>
            </a:r>
            <a:r>
              <a:rPr lang="cs-CZ" dirty="0" err="1" smtClean="0"/>
              <a:t>results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IAA in </a:t>
            </a:r>
            <a:r>
              <a:rPr lang="cs-CZ" dirty="0" err="1" smtClean="0"/>
              <a:t>ongoing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a</a:t>
            </a:r>
            <a:r>
              <a:rPr lang="cs-CZ" dirty="0" smtClean="0"/>
              <a:t>nalyse </a:t>
            </a:r>
            <a:r>
              <a:rPr lang="cs-CZ" dirty="0" err="1" smtClean="0"/>
              <a:t>contexts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annotators</a:t>
            </a:r>
            <a:r>
              <a:rPr lang="cs-CZ" dirty="0" smtClean="0"/>
              <a:t> </a:t>
            </a:r>
            <a:r>
              <a:rPr lang="cs-CZ" dirty="0" err="1" smtClean="0"/>
              <a:t>disagree</a:t>
            </a:r>
            <a:endParaRPr lang="cs-CZ" dirty="0" smtClean="0"/>
          </a:p>
          <a:p>
            <a:pPr marL="114300" indent="0">
              <a:buNone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f</a:t>
            </a:r>
            <a:r>
              <a:rPr lang="en-US" dirty="0" err="1" smtClean="0"/>
              <a:t>ind</a:t>
            </a:r>
            <a:r>
              <a:rPr lang="en-US" dirty="0" smtClean="0"/>
              <a:t> </a:t>
            </a:r>
            <a:r>
              <a:rPr lang="en-US" dirty="0"/>
              <a:t>out what proportion of cases with disagreement involve misinterpretations or </a:t>
            </a:r>
            <a:r>
              <a:rPr lang="en-US" dirty="0" smtClean="0"/>
              <a:t>errors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Goals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Prague </a:t>
            </a:r>
            <a:r>
              <a:rPr lang="cs-CZ" dirty="0" err="1" smtClean="0"/>
              <a:t>Dependency</a:t>
            </a:r>
            <a:r>
              <a:rPr lang="cs-CZ" dirty="0" smtClean="0"/>
              <a:t> </a:t>
            </a:r>
            <a:r>
              <a:rPr lang="cs-CZ" dirty="0" err="1" smtClean="0"/>
              <a:t>Treebank</a:t>
            </a:r>
            <a:r>
              <a:rPr lang="cs-CZ" dirty="0" smtClean="0"/>
              <a:t> – </a:t>
            </a:r>
            <a:r>
              <a:rPr lang="cs-CZ" dirty="0" err="1" smtClean="0"/>
              <a:t>Consolidated</a:t>
            </a:r>
            <a:r>
              <a:rPr lang="cs-CZ" dirty="0" smtClean="0"/>
              <a:t> 2.0</a:t>
            </a:r>
          </a:p>
          <a:p>
            <a:r>
              <a:rPr lang="cs-CZ" dirty="0" err="1"/>
              <a:t>o</a:t>
            </a:r>
            <a:r>
              <a:rPr lang="cs-CZ" dirty="0" err="1" smtClean="0"/>
              <a:t>ngoing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implicit</a:t>
            </a:r>
            <a:r>
              <a:rPr lang="cs-CZ" dirty="0" smtClean="0"/>
              <a:t> </a:t>
            </a:r>
            <a:r>
              <a:rPr lang="cs-CZ" dirty="0" err="1" smtClean="0"/>
              <a:t>discourse</a:t>
            </a:r>
            <a:r>
              <a:rPr lang="cs-CZ" dirty="0" smtClean="0"/>
              <a:t> relations</a:t>
            </a:r>
          </a:p>
          <a:p>
            <a:r>
              <a:rPr lang="cs-CZ" dirty="0" err="1"/>
              <a:t>a</a:t>
            </a:r>
            <a:r>
              <a:rPr lang="cs-CZ" dirty="0" err="1" smtClean="0"/>
              <a:t>nalysis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dis/</a:t>
            </a:r>
            <a:r>
              <a:rPr lang="cs-CZ" dirty="0" err="1" smtClean="0"/>
              <a:t>agreement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Overview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849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Prague </a:t>
            </a:r>
            <a:r>
              <a:rPr lang="cs-CZ" dirty="0" err="1" smtClean="0"/>
              <a:t>Dependency</a:t>
            </a:r>
            <a:r>
              <a:rPr lang="cs-CZ" dirty="0"/>
              <a:t> </a:t>
            </a:r>
            <a:r>
              <a:rPr lang="cs-CZ" dirty="0" err="1" smtClean="0"/>
              <a:t>Treebank</a:t>
            </a:r>
            <a:r>
              <a:rPr lang="cs-CZ" dirty="0" smtClean="0"/>
              <a:t> – </a:t>
            </a:r>
            <a:r>
              <a:rPr lang="cs-CZ" dirty="0" err="1" smtClean="0"/>
              <a:t>Consolidated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(PDT-C)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80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Czech </a:t>
            </a:r>
            <a:r>
              <a:rPr lang="cs-CZ" dirty="0" err="1" smtClean="0"/>
              <a:t>texts</a:t>
            </a:r>
            <a:endParaRPr lang="cs-CZ" dirty="0" smtClean="0"/>
          </a:p>
          <a:p>
            <a:r>
              <a:rPr lang="en-US" dirty="0" smtClean="0"/>
              <a:t>more </a:t>
            </a:r>
            <a:r>
              <a:rPr lang="en-US" dirty="0"/>
              <a:t>than 3 million tokens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en-GB" dirty="0"/>
              <a:t>175 K sentences </a:t>
            </a:r>
            <a:r>
              <a:rPr lang="cs-CZ" dirty="0" smtClean="0"/>
              <a:t>)</a:t>
            </a:r>
            <a:endParaRPr lang="cs-CZ" dirty="0"/>
          </a:p>
          <a:p>
            <a:r>
              <a:rPr lang="en-US" dirty="0"/>
              <a:t>genre</a:t>
            </a:r>
            <a:r>
              <a:rPr lang="cs-CZ" dirty="0"/>
              <a:t>-</a:t>
            </a:r>
            <a:r>
              <a:rPr lang="en-US" dirty="0" smtClean="0"/>
              <a:t>diversified</a:t>
            </a:r>
            <a:r>
              <a:rPr lang="cs-CZ" dirty="0" smtClean="0"/>
              <a:t> (</a:t>
            </a:r>
            <a:r>
              <a:rPr lang="cs-CZ" dirty="0" err="1" smtClean="0"/>
              <a:t>written</a:t>
            </a:r>
            <a:r>
              <a:rPr lang="cs-CZ" dirty="0" smtClean="0"/>
              <a:t> text, </a:t>
            </a:r>
            <a:r>
              <a:rPr lang="cs-CZ" dirty="0" err="1" smtClean="0"/>
              <a:t>translated</a:t>
            </a:r>
            <a:r>
              <a:rPr lang="cs-CZ" dirty="0" smtClean="0"/>
              <a:t> </a:t>
            </a:r>
            <a:r>
              <a:rPr lang="cs-CZ" dirty="0" err="1" smtClean="0"/>
              <a:t>texts</a:t>
            </a:r>
            <a:r>
              <a:rPr lang="cs-CZ" dirty="0" smtClean="0"/>
              <a:t>, </a:t>
            </a:r>
            <a:r>
              <a:rPr lang="cs-CZ" dirty="0" err="1" smtClean="0"/>
              <a:t>transcripts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spoken</a:t>
            </a:r>
            <a:r>
              <a:rPr lang="cs-CZ" dirty="0" smtClean="0"/>
              <a:t> </a:t>
            </a:r>
            <a:r>
              <a:rPr lang="cs-CZ" dirty="0" err="1" smtClean="0"/>
              <a:t>texts</a:t>
            </a:r>
            <a:r>
              <a:rPr lang="cs-CZ" dirty="0" smtClean="0"/>
              <a:t>) &gt; 4 </a:t>
            </a:r>
            <a:r>
              <a:rPr lang="cs-CZ" dirty="0" err="1" smtClean="0"/>
              <a:t>subcorpora</a:t>
            </a:r>
            <a:r>
              <a:rPr lang="cs-CZ" dirty="0" smtClean="0"/>
              <a:t>  </a:t>
            </a:r>
          </a:p>
          <a:p>
            <a:r>
              <a:rPr lang="en-US" dirty="0" smtClean="0"/>
              <a:t>multi-layer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endParaRPr lang="cs-CZ" dirty="0" smtClean="0"/>
          </a:p>
          <a:p>
            <a:r>
              <a:rPr lang="en-US" dirty="0" err="1" smtClean="0"/>
              <a:t>morpholog</a:t>
            </a:r>
            <a:r>
              <a:rPr lang="cs-CZ" dirty="0" smtClean="0"/>
              <a:t>y, </a:t>
            </a:r>
            <a:r>
              <a:rPr lang="en-US" dirty="0" smtClean="0"/>
              <a:t>surface </a:t>
            </a:r>
            <a:r>
              <a:rPr lang="en-US" dirty="0"/>
              <a:t>and deep </a:t>
            </a:r>
            <a:r>
              <a:rPr lang="cs-CZ" dirty="0" err="1" smtClean="0"/>
              <a:t>dependency</a:t>
            </a:r>
            <a:r>
              <a:rPr lang="cs-CZ" dirty="0" smtClean="0"/>
              <a:t> </a:t>
            </a:r>
            <a:r>
              <a:rPr lang="en-US" dirty="0" smtClean="0"/>
              <a:t>syntax </a:t>
            </a:r>
            <a:r>
              <a:rPr lang="cs-CZ" dirty="0" smtClean="0"/>
              <a:t>(</a:t>
            </a:r>
            <a:r>
              <a:rPr lang="cs-CZ" dirty="0" err="1" smtClean="0"/>
              <a:t>dependency</a:t>
            </a:r>
            <a:r>
              <a:rPr lang="cs-CZ" dirty="0" smtClean="0"/>
              <a:t> </a:t>
            </a:r>
            <a:r>
              <a:rPr lang="cs-CZ" dirty="0" err="1" smtClean="0"/>
              <a:t>trees</a:t>
            </a:r>
            <a:r>
              <a:rPr lang="cs-CZ" dirty="0" smtClean="0"/>
              <a:t>)</a:t>
            </a:r>
            <a:endParaRPr lang="cs-CZ" dirty="0"/>
          </a:p>
          <a:p>
            <a:r>
              <a:rPr lang="en-US" dirty="0" smtClean="0"/>
              <a:t>semantic-pragmatic </a:t>
            </a:r>
            <a:r>
              <a:rPr lang="en-US" dirty="0"/>
              <a:t>annotations: ellipsis </a:t>
            </a:r>
            <a:r>
              <a:rPr lang="en-US" dirty="0" smtClean="0"/>
              <a:t>resolution</a:t>
            </a:r>
            <a:r>
              <a:rPr lang="en-US" dirty="0"/>
              <a:t>, </a:t>
            </a:r>
            <a:r>
              <a:rPr lang="en-US" dirty="0" err="1"/>
              <a:t>coreference</a:t>
            </a:r>
            <a:r>
              <a:rPr lang="en-US" dirty="0"/>
              <a:t> and bridging relations, </a:t>
            </a:r>
            <a:r>
              <a:rPr lang="en-US" dirty="0" smtClean="0"/>
              <a:t>discourse</a:t>
            </a:r>
            <a:r>
              <a:rPr lang="cs-CZ" dirty="0" smtClean="0"/>
              <a:t> </a:t>
            </a:r>
            <a:r>
              <a:rPr lang="en-US" dirty="0"/>
              <a:t>relations, information structure, scope of </a:t>
            </a:r>
            <a:r>
              <a:rPr lang="en-US" dirty="0" smtClean="0"/>
              <a:t>negation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focalizers</a:t>
            </a:r>
            <a:endParaRPr lang="cs-CZ" dirty="0" smtClean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>
          <a:xfrm>
            <a:off x="-8374" y="4739575"/>
            <a:ext cx="9152374" cy="412299"/>
          </a:xfrm>
        </p:spPr>
        <p:txBody>
          <a:bodyPr/>
          <a:lstStyle/>
          <a:p>
            <a:r>
              <a:rPr lang="cs-CZ" dirty="0" smtClean="0"/>
              <a:t>Hajič et al. (2024): </a:t>
            </a:r>
            <a:r>
              <a:rPr lang="cs-CZ" i="1" dirty="0" smtClean="0"/>
              <a:t>Prague </a:t>
            </a:r>
            <a:r>
              <a:rPr lang="cs-CZ" i="1" dirty="0" err="1" smtClean="0"/>
              <a:t>Dependency</a:t>
            </a:r>
            <a:r>
              <a:rPr lang="cs-CZ" i="1" dirty="0" smtClean="0"/>
              <a:t> </a:t>
            </a:r>
            <a:r>
              <a:rPr lang="cs-CZ" i="1" dirty="0" err="1" smtClean="0"/>
              <a:t>Treebank</a:t>
            </a:r>
            <a:r>
              <a:rPr lang="cs-CZ" i="1" dirty="0"/>
              <a:t> </a:t>
            </a:r>
            <a:r>
              <a:rPr lang="cs-CZ" i="1" dirty="0" smtClean="0"/>
              <a:t> - </a:t>
            </a:r>
            <a:r>
              <a:rPr lang="cs-CZ" i="1" dirty="0" err="1" smtClean="0"/>
              <a:t>Consolidated</a:t>
            </a:r>
            <a:r>
              <a:rPr lang="cs-CZ" i="1" dirty="0" smtClean="0"/>
              <a:t> 2.0</a:t>
            </a:r>
            <a:r>
              <a:rPr lang="cs-CZ" dirty="0" smtClean="0"/>
              <a:t>. Data/software, ÚFAL, MFF UK, Prague, Czech Republic. LINDAT/CLARIAH-CZ: 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cs-CZ" dirty="0">
                <a:solidFill>
                  <a:schemeClr val="bg1"/>
                </a:solidFill>
                <a:hlinkClick r:id="rId2"/>
              </a:rPr>
              <a:t>://hdl.handle.net/11234/1-5813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907473"/>
          </a:xfrm>
        </p:spPr>
        <p:txBody>
          <a:bodyPr/>
          <a:lstStyle/>
          <a:p>
            <a:r>
              <a:rPr lang="cs-CZ" dirty="0" smtClean="0"/>
              <a:t>Prague </a:t>
            </a:r>
            <a:r>
              <a:rPr lang="cs-CZ" dirty="0" err="1" smtClean="0"/>
              <a:t>Dependency</a:t>
            </a:r>
            <a:r>
              <a:rPr lang="cs-CZ" dirty="0" smtClean="0"/>
              <a:t> </a:t>
            </a:r>
            <a:r>
              <a:rPr lang="cs-CZ" dirty="0" err="1" smtClean="0"/>
              <a:t>Treebank</a:t>
            </a:r>
            <a:r>
              <a:rPr lang="cs-CZ" dirty="0" smtClean="0"/>
              <a:t> – </a:t>
            </a:r>
            <a:r>
              <a:rPr lang="cs-CZ" dirty="0" err="1" smtClean="0"/>
              <a:t>Consolidated</a:t>
            </a:r>
            <a:r>
              <a:rPr lang="cs-CZ" dirty="0" smtClean="0"/>
              <a:t> (PDT-C)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58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311700" y="408709"/>
            <a:ext cx="8520600" cy="4440382"/>
          </a:xfrm>
        </p:spPr>
        <p:txBody>
          <a:bodyPr/>
          <a:lstStyle/>
          <a:p>
            <a:pPr lvl="1"/>
            <a:r>
              <a:rPr lang="cs-CZ" b="1" dirty="0" smtClean="0"/>
              <a:t>Prague </a:t>
            </a:r>
            <a:r>
              <a:rPr lang="cs-CZ" b="1" dirty="0" err="1"/>
              <a:t>Dependency</a:t>
            </a:r>
            <a:r>
              <a:rPr lang="cs-CZ" b="1" dirty="0"/>
              <a:t> </a:t>
            </a:r>
            <a:r>
              <a:rPr lang="cs-CZ" b="1" dirty="0" err="1" smtClean="0"/>
              <a:t>Treebank</a:t>
            </a:r>
            <a:r>
              <a:rPr lang="cs-CZ" b="1" dirty="0" smtClean="0"/>
              <a:t> </a:t>
            </a:r>
          </a:p>
          <a:p>
            <a:pPr lvl="2"/>
            <a:r>
              <a:rPr lang="cs-CZ" dirty="0" smtClean="0"/>
              <a:t>49 K </a:t>
            </a:r>
            <a:r>
              <a:rPr lang="cs-CZ" dirty="0" err="1" smtClean="0"/>
              <a:t>sentences</a:t>
            </a:r>
            <a:r>
              <a:rPr lang="cs-CZ" dirty="0" smtClean="0"/>
              <a:t>, </a:t>
            </a:r>
            <a:r>
              <a:rPr lang="cs-CZ" dirty="0"/>
              <a:t>Czech </a:t>
            </a:r>
            <a:r>
              <a:rPr lang="cs-CZ" b="1" dirty="0" err="1"/>
              <a:t>written</a:t>
            </a:r>
            <a:r>
              <a:rPr lang="cs-CZ" b="1" dirty="0"/>
              <a:t> </a:t>
            </a:r>
            <a:r>
              <a:rPr lang="cs-CZ" b="1" dirty="0" err="1"/>
              <a:t>journalistic</a:t>
            </a:r>
            <a:r>
              <a:rPr lang="cs-CZ" b="1" dirty="0"/>
              <a:t> </a:t>
            </a:r>
            <a:r>
              <a:rPr lang="cs-CZ" b="1" dirty="0" err="1"/>
              <a:t>texts</a:t>
            </a:r>
            <a:r>
              <a:rPr lang="cs-CZ" b="1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nineties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20th </a:t>
            </a:r>
            <a:r>
              <a:rPr lang="cs-CZ" dirty="0" err="1" smtClean="0"/>
              <a:t>century</a:t>
            </a:r>
            <a:endParaRPr lang="cs-CZ" dirty="0"/>
          </a:p>
          <a:p>
            <a:pPr lvl="1"/>
            <a:r>
              <a:rPr lang="cs-CZ" b="1" dirty="0"/>
              <a:t>Prague Czech-</a:t>
            </a:r>
            <a:r>
              <a:rPr lang="cs-CZ" b="1" dirty="0" err="1"/>
              <a:t>English</a:t>
            </a:r>
            <a:r>
              <a:rPr lang="cs-CZ" b="1" dirty="0"/>
              <a:t> </a:t>
            </a:r>
            <a:r>
              <a:rPr lang="cs-CZ" b="1" dirty="0" err="1"/>
              <a:t>Dependency</a:t>
            </a:r>
            <a:r>
              <a:rPr lang="cs-CZ" b="1" dirty="0"/>
              <a:t> </a:t>
            </a:r>
            <a:r>
              <a:rPr lang="cs-CZ" b="1" dirty="0" err="1"/>
              <a:t>Treebank</a:t>
            </a:r>
            <a:r>
              <a:rPr lang="cs-CZ" b="1" dirty="0"/>
              <a:t> – Czech </a:t>
            </a:r>
            <a:r>
              <a:rPr lang="cs-CZ" b="1" dirty="0" smtClean="0"/>
              <a:t>part</a:t>
            </a:r>
          </a:p>
          <a:p>
            <a:pPr lvl="2"/>
            <a:r>
              <a:rPr lang="cs-CZ" dirty="0" smtClean="0"/>
              <a:t>49 K </a:t>
            </a:r>
            <a:r>
              <a:rPr lang="cs-CZ" dirty="0" err="1" smtClean="0"/>
              <a:t>sentences</a:t>
            </a:r>
            <a:r>
              <a:rPr lang="cs-CZ" dirty="0" smtClean="0"/>
              <a:t>, </a:t>
            </a:r>
            <a:r>
              <a:rPr lang="cs-CZ" dirty="0" err="1" smtClean="0"/>
              <a:t>manual</a:t>
            </a:r>
            <a:r>
              <a:rPr lang="cs-CZ" dirty="0" smtClean="0"/>
              <a:t> </a:t>
            </a:r>
            <a:r>
              <a:rPr lang="cs-CZ" b="1" dirty="0"/>
              <a:t>Czech </a:t>
            </a:r>
            <a:r>
              <a:rPr lang="cs-CZ" b="1" dirty="0" err="1"/>
              <a:t>translation</a:t>
            </a:r>
            <a:r>
              <a:rPr lang="cs-CZ" b="1" dirty="0"/>
              <a:t> </a:t>
            </a:r>
            <a:r>
              <a:rPr lang="cs-CZ" dirty="0" err="1"/>
              <a:t>of</a:t>
            </a:r>
            <a:r>
              <a:rPr lang="cs-CZ" dirty="0"/>
              <a:t> Wall Street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section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Penn</a:t>
            </a:r>
            <a:r>
              <a:rPr lang="cs-CZ" dirty="0"/>
              <a:t> </a:t>
            </a:r>
            <a:r>
              <a:rPr lang="cs-CZ" dirty="0" err="1"/>
              <a:t>Treebank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1:1 sentence </a:t>
            </a:r>
            <a:r>
              <a:rPr lang="cs-CZ" dirty="0" err="1" smtClean="0"/>
              <a:t>alignment</a:t>
            </a:r>
            <a:endParaRPr lang="cs-CZ" dirty="0"/>
          </a:p>
          <a:p>
            <a:pPr lvl="1"/>
            <a:r>
              <a:rPr lang="cs-CZ" b="1" dirty="0"/>
              <a:t>Prague </a:t>
            </a:r>
            <a:r>
              <a:rPr lang="cs-CZ" b="1" dirty="0" err="1"/>
              <a:t>Dependency</a:t>
            </a:r>
            <a:r>
              <a:rPr lang="cs-CZ" b="1" dirty="0"/>
              <a:t> </a:t>
            </a:r>
            <a:r>
              <a:rPr lang="cs-CZ" b="1" dirty="0" err="1"/>
              <a:t>Treebank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Spoken</a:t>
            </a:r>
            <a:r>
              <a:rPr lang="cs-CZ" b="1" dirty="0"/>
              <a:t> </a:t>
            </a:r>
            <a:r>
              <a:rPr lang="cs-CZ" b="1" dirty="0" smtClean="0"/>
              <a:t>Czech</a:t>
            </a:r>
          </a:p>
          <a:p>
            <a:pPr lvl="2"/>
            <a:r>
              <a:rPr lang="cs-CZ" dirty="0" smtClean="0"/>
              <a:t>74 K </a:t>
            </a:r>
            <a:r>
              <a:rPr lang="cs-CZ" dirty="0" err="1" smtClean="0"/>
              <a:t>sentences</a:t>
            </a:r>
            <a:r>
              <a:rPr lang="cs-CZ" dirty="0" smtClean="0"/>
              <a:t>, </a:t>
            </a:r>
            <a:r>
              <a:rPr lang="cs-CZ" dirty="0"/>
              <a:t>t</a:t>
            </a:r>
            <a:r>
              <a:rPr lang="en-US" dirty="0" err="1"/>
              <a:t>ranscript</a:t>
            </a:r>
            <a:r>
              <a:rPr lang="en-US" dirty="0"/>
              <a:t> of 120 hours of </a:t>
            </a:r>
            <a:r>
              <a:rPr lang="en-US" b="1" dirty="0"/>
              <a:t>spontaneous conversations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shoa</a:t>
            </a:r>
            <a:r>
              <a:rPr lang="cs-CZ" dirty="0"/>
              <a:t> </a:t>
            </a:r>
            <a:r>
              <a:rPr lang="cs-CZ" dirty="0" err="1"/>
              <a:t>testimonies</a:t>
            </a:r>
            <a:r>
              <a:rPr lang="cs-CZ" dirty="0"/>
              <a:t>, </a:t>
            </a:r>
            <a:r>
              <a:rPr lang="cs-CZ" dirty="0" err="1"/>
              <a:t>reminiscences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personal</a:t>
            </a:r>
            <a:r>
              <a:rPr lang="cs-CZ" dirty="0"/>
              <a:t> </a:t>
            </a:r>
            <a:r>
              <a:rPr lang="cs-CZ" dirty="0" err="1"/>
              <a:t>photographs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b="1" dirty="0" smtClean="0"/>
              <a:t>Faust</a:t>
            </a:r>
          </a:p>
          <a:p>
            <a:pPr lvl="2"/>
            <a:r>
              <a:rPr lang="cs-CZ" dirty="0" smtClean="0"/>
              <a:t>3 K </a:t>
            </a:r>
            <a:r>
              <a:rPr lang="cs-CZ" dirty="0" err="1" smtClean="0"/>
              <a:t>sentences</a:t>
            </a:r>
            <a:r>
              <a:rPr lang="cs-CZ" dirty="0" smtClean="0"/>
              <a:t>, </a:t>
            </a:r>
            <a:r>
              <a:rPr lang="cs-CZ" dirty="0" err="1" smtClean="0"/>
              <a:t>short</a:t>
            </a:r>
            <a:r>
              <a:rPr lang="cs-CZ" dirty="0"/>
              <a:t>, </a:t>
            </a:r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b="1" dirty="0"/>
              <a:t>non-standard </a:t>
            </a:r>
            <a:r>
              <a:rPr lang="cs-CZ" b="1" dirty="0" err="1"/>
              <a:t>pieces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 smtClean="0"/>
              <a:t>texts</a:t>
            </a:r>
            <a:r>
              <a:rPr lang="cs-CZ" dirty="0" smtClean="0"/>
              <a:t>, user-</a:t>
            </a:r>
            <a:r>
              <a:rPr lang="cs-CZ" dirty="0" err="1" smtClean="0"/>
              <a:t>generated</a:t>
            </a:r>
            <a:r>
              <a:rPr lang="cs-CZ" dirty="0" smtClean="0"/>
              <a:t> </a:t>
            </a:r>
            <a:r>
              <a:rPr lang="cs-CZ" dirty="0"/>
              <a:t>input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development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web </a:t>
            </a:r>
            <a:r>
              <a:rPr lang="cs-CZ" dirty="0" err="1"/>
              <a:t>translator</a:t>
            </a:r>
            <a:endParaRPr lang="cs-CZ" dirty="0"/>
          </a:p>
          <a:p>
            <a:pPr marL="1054100" lvl="2" indent="0">
              <a:buNone/>
            </a:pPr>
            <a:endParaRPr lang="cs-CZ" dirty="0"/>
          </a:p>
          <a:p>
            <a:pPr marL="5969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PDT-C: </a:t>
            </a:r>
            <a:r>
              <a:rPr lang="cs-CZ" dirty="0" err="1" smtClean="0"/>
              <a:t>parts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447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e</a:t>
            </a:r>
            <a:r>
              <a:rPr lang="cs-CZ" dirty="0" smtClean="0"/>
              <a:t>xplicit </a:t>
            </a:r>
            <a:r>
              <a:rPr lang="cs-CZ" dirty="0" err="1" smtClean="0"/>
              <a:t>discourse</a:t>
            </a:r>
            <a:r>
              <a:rPr lang="cs-CZ" dirty="0" smtClean="0"/>
              <a:t> relations in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 (82K relations)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 smtClean="0"/>
              <a:t>primary</a:t>
            </a:r>
            <a:r>
              <a:rPr lang="cs-CZ" dirty="0" smtClean="0"/>
              <a:t> and </a:t>
            </a:r>
            <a:r>
              <a:rPr lang="cs-CZ" dirty="0" err="1" smtClean="0"/>
              <a:t>secondary</a:t>
            </a:r>
            <a:r>
              <a:rPr lang="cs-CZ" dirty="0" smtClean="0"/>
              <a:t> </a:t>
            </a:r>
            <a:r>
              <a:rPr lang="cs-CZ" dirty="0" err="1" smtClean="0"/>
              <a:t>connectives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c</a:t>
            </a:r>
            <a:r>
              <a:rPr lang="cs-CZ" dirty="0" err="1" smtClean="0"/>
              <a:t>olon</a:t>
            </a:r>
            <a:r>
              <a:rPr lang="cs-CZ" dirty="0" smtClean="0"/>
              <a:t>, </a:t>
            </a:r>
            <a:r>
              <a:rPr lang="cs-CZ" dirty="0" err="1" smtClean="0"/>
              <a:t>semicolon</a:t>
            </a:r>
            <a:r>
              <a:rPr lang="cs-CZ" dirty="0" smtClean="0"/>
              <a:t> and </a:t>
            </a:r>
            <a:r>
              <a:rPr lang="cs-CZ" dirty="0" err="1" smtClean="0"/>
              <a:t>dash</a:t>
            </a:r>
            <a:r>
              <a:rPr lang="cs-CZ" dirty="0" smtClean="0"/>
              <a:t> </a:t>
            </a:r>
            <a:r>
              <a:rPr lang="cs-CZ" dirty="0" err="1" smtClean="0"/>
              <a:t>considered</a:t>
            </a:r>
            <a:r>
              <a:rPr lang="cs-CZ" dirty="0" smtClean="0"/>
              <a:t> as </a:t>
            </a:r>
            <a:r>
              <a:rPr lang="cs-CZ" dirty="0" err="1" smtClean="0"/>
              <a:t>primary</a:t>
            </a:r>
            <a:r>
              <a:rPr lang="cs-CZ" dirty="0" smtClean="0"/>
              <a:t> </a:t>
            </a:r>
            <a:r>
              <a:rPr lang="cs-CZ" dirty="0" err="1" smtClean="0"/>
              <a:t>connectives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Prague taxonomy: 22 </a:t>
            </a:r>
            <a:r>
              <a:rPr lang="cs-CZ" dirty="0" err="1" smtClean="0"/>
              <a:t>semantic</a:t>
            </a:r>
            <a:r>
              <a:rPr lang="cs-CZ" dirty="0" smtClean="0"/>
              <a:t> </a:t>
            </a:r>
            <a:r>
              <a:rPr lang="cs-CZ" dirty="0" err="1" smtClean="0"/>
              <a:t>types</a:t>
            </a:r>
            <a:r>
              <a:rPr lang="cs-CZ" dirty="0" smtClean="0"/>
              <a:t>/</a:t>
            </a:r>
            <a:r>
              <a:rPr lang="cs-CZ" dirty="0" err="1" smtClean="0"/>
              <a:t>senses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in Prague </a:t>
            </a:r>
            <a:r>
              <a:rPr lang="cs-CZ" dirty="0" err="1" smtClean="0"/>
              <a:t>Discourse</a:t>
            </a:r>
            <a:r>
              <a:rPr lang="cs-CZ" dirty="0" smtClean="0"/>
              <a:t> </a:t>
            </a:r>
            <a:r>
              <a:rPr lang="cs-CZ" dirty="0" err="1" smtClean="0"/>
              <a:t>Treebank</a:t>
            </a:r>
            <a:r>
              <a:rPr lang="cs-CZ" dirty="0" smtClean="0"/>
              <a:t> 4.0 (</a:t>
            </a:r>
            <a:r>
              <a:rPr lang="cs-CZ" dirty="0" err="1" smtClean="0"/>
              <a:t>Mírovský</a:t>
            </a:r>
            <a:r>
              <a:rPr lang="cs-CZ" dirty="0" smtClean="0"/>
              <a:t> and Synková, 2026) data </a:t>
            </a:r>
            <a:r>
              <a:rPr lang="cs-CZ" dirty="0" err="1" smtClean="0"/>
              <a:t>available</a:t>
            </a:r>
            <a:r>
              <a:rPr lang="cs-CZ" dirty="0" smtClean="0"/>
              <a:t> in Prague (PML) and PDTB </a:t>
            </a:r>
            <a:r>
              <a:rPr lang="cs-CZ" dirty="0" err="1" smtClean="0"/>
              <a:t>format</a:t>
            </a:r>
            <a:r>
              <a:rPr lang="cs-CZ" dirty="0" smtClean="0"/>
              <a:t> and taxonomy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4" name="Podnadpis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PDT-C: </a:t>
            </a:r>
            <a:r>
              <a:rPr lang="cs-CZ" dirty="0" err="1" smtClean="0"/>
              <a:t>discourse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539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subTitle" idx="2"/>
          </p:nvPr>
        </p:nvSpPr>
        <p:spPr>
          <a:xfrm>
            <a:off x="-8374" y="4928674"/>
            <a:ext cx="2386500" cy="223200"/>
          </a:xfrm>
          <a:prstGeom prst="rect">
            <a:avLst/>
          </a:prstGeom>
        </p:spPr>
        <p:txBody>
          <a:bodyPr spcFirstLastPara="1" wrap="square" lIns="91425" tIns="27425" rIns="91425" bIns="9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00" y="882679"/>
            <a:ext cx="4621169" cy="3103133"/>
          </a:xfrm>
          <a:prstGeom prst="rect">
            <a:avLst/>
          </a:prstGeom>
        </p:spPr>
      </p:pic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35197" y="625642"/>
            <a:ext cx="8520600" cy="4173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cs-CZ" sz="1400" dirty="0" smtClean="0"/>
          </a:p>
          <a:p>
            <a:endParaRPr lang="cs-CZ" sz="1400" dirty="0"/>
          </a:p>
          <a:p>
            <a:endParaRPr lang="cs-CZ" sz="1400" dirty="0"/>
          </a:p>
          <a:p>
            <a:endParaRPr lang="cs-CZ" sz="1400" dirty="0" smtClean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lang="cs-CZ" sz="3000" dirty="0"/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 smtClean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 smtClean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 smtClean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 smtClean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endParaRPr lang="cs-CZ" sz="1200" dirty="0">
              <a:latin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buSzTx/>
              <a:buNone/>
            </a:pPr>
            <a:r>
              <a:rPr lang="cs-CZ" sz="1200" dirty="0" err="1" smtClean="0">
                <a:latin typeface="Arial"/>
                <a:cs typeface="Arial"/>
                <a:sym typeface="Arial"/>
              </a:rPr>
              <a:t>The</a:t>
            </a:r>
            <a:r>
              <a:rPr lang="cs-CZ" sz="1200" dirty="0" smtClean="0">
                <a:latin typeface="Arial"/>
                <a:cs typeface="Arial"/>
                <a:sym typeface="Arial"/>
              </a:rPr>
              <a:t> </a:t>
            </a:r>
            <a:r>
              <a:rPr lang="cs-CZ" sz="1200" dirty="0">
                <a:latin typeface="Arial"/>
                <a:cs typeface="Arial"/>
                <a:sym typeface="Arial"/>
              </a:rPr>
              <a:t>game </a:t>
            </a:r>
            <a:r>
              <a:rPr lang="cs-CZ" sz="1200" dirty="0" err="1">
                <a:latin typeface="Arial"/>
                <a:cs typeface="Arial"/>
                <a:sym typeface="Arial"/>
              </a:rPr>
              <a:t>was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played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for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half</a:t>
            </a:r>
            <a:r>
              <a:rPr lang="cs-CZ" sz="1200" dirty="0">
                <a:latin typeface="Arial"/>
                <a:cs typeface="Arial"/>
                <a:sym typeface="Arial"/>
              </a:rPr>
              <a:t> a </a:t>
            </a:r>
            <a:r>
              <a:rPr lang="cs-CZ" sz="1200" dirty="0" err="1">
                <a:latin typeface="Arial"/>
                <a:cs typeface="Arial"/>
                <a:sym typeface="Arial"/>
              </a:rPr>
              <a:t>minute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u="sng" dirty="0" err="1">
                <a:latin typeface="Arial"/>
                <a:cs typeface="Arial"/>
                <a:sym typeface="Arial"/>
              </a:rPr>
              <a:t>when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Benešov's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Mičinec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played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the</a:t>
            </a:r>
            <a:r>
              <a:rPr lang="cs-CZ" sz="1200" dirty="0">
                <a:latin typeface="Arial"/>
                <a:cs typeface="Arial"/>
                <a:sym typeface="Arial"/>
              </a:rPr>
              <a:t> </a:t>
            </a:r>
            <a:r>
              <a:rPr lang="cs-CZ" sz="1200" dirty="0" err="1">
                <a:latin typeface="Arial"/>
                <a:cs typeface="Arial"/>
                <a:sym typeface="Arial"/>
              </a:rPr>
              <a:t>ball</a:t>
            </a:r>
            <a:r>
              <a:rPr lang="cs-CZ" sz="1200" dirty="0">
                <a:latin typeface="Arial"/>
                <a:cs typeface="Arial"/>
                <a:sym typeface="Arial"/>
              </a:rPr>
              <a:t> in </a:t>
            </a:r>
            <a:r>
              <a:rPr lang="cs-CZ" sz="1200" dirty="0" err="1">
                <a:latin typeface="Arial"/>
                <a:cs typeface="Arial"/>
                <a:sym typeface="Arial"/>
              </a:rPr>
              <a:t>the</a:t>
            </a:r>
            <a:r>
              <a:rPr lang="cs-CZ" sz="1200" dirty="0">
                <a:latin typeface="Arial"/>
                <a:cs typeface="Arial"/>
                <a:sym typeface="Arial"/>
              </a:rPr>
              <a:t> penalty area </a:t>
            </a:r>
            <a:r>
              <a:rPr lang="cs-CZ" sz="1200" dirty="0" err="1">
                <a:latin typeface="Arial"/>
                <a:cs typeface="Arial"/>
                <a:sym typeface="Arial"/>
              </a:rPr>
              <a:t>with</a:t>
            </a:r>
            <a:r>
              <a:rPr lang="cs-CZ" sz="1200" dirty="0">
                <a:latin typeface="Arial"/>
                <a:cs typeface="Arial"/>
                <a:sym typeface="Arial"/>
              </a:rPr>
              <a:t> his hand </a:t>
            </a:r>
            <a:r>
              <a:rPr lang="cs-CZ" sz="1200" i="1" u="sng" dirty="0">
                <a:latin typeface="Arial"/>
                <a:cs typeface="Arial"/>
                <a:sym typeface="Arial"/>
              </a:rPr>
              <a:t>and</a:t>
            </a:r>
            <a:r>
              <a:rPr lang="cs-CZ" sz="1200" i="1" dirty="0">
                <a:latin typeface="Arial"/>
                <a:cs typeface="Arial"/>
                <a:sym typeface="Arial"/>
              </a:rPr>
              <a:t> </a:t>
            </a:r>
            <a:r>
              <a:rPr lang="cs-CZ" sz="1200" i="1" dirty="0" err="1">
                <a:latin typeface="Arial"/>
                <a:cs typeface="Arial"/>
                <a:sym typeface="Arial"/>
              </a:rPr>
              <a:t>the</a:t>
            </a:r>
            <a:r>
              <a:rPr lang="cs-CZ" sz="1200" i="1" dirty="0">
                <a:latin typeface="Arial"/>
                <a:cs typeface="Arial"/>
                <a:sym typeface="Arial"/>
              </a:rPr>
              <a:t> </a:t>
            </a:r>
            <a:r>
              <a:rPr lang="cs-CZ" sz="1200" i="1" dirty="0" err="1">
                <a:latin typeface="Arial"/>
                <a:cs typeface="Arial"/>
                <a:sym typeface="Arial"/>
              </a:rPr>
              <a:t>home</a:t>
            </a:r>
            <a:r>
              <a:rPr lang="cs-CZ" sz="1200" i="1" dirty="0">
                <a:latin typeface="Arial"/>
                <a:cs typeface="Arial"/>
                <a:sym typeface="Arial"/>
              </a:rPr>
              <a:t> team </a:t>
            </a:r>
            <a:r>
              <a:rPr lang="cs-CZ" sz="1200" i="1" dirty="0" err="1">
                <a:latin typeface="Arial"/>
                <a:cs typeface="Arial"/>
                <a:sym typeface="Arial"/>
              </a:rPr>
              <a:t>kicked</a:t>
            </a:r>
            <a:r>
              <a:rPr lang="cs-CZ" sz="1200" i="1" dirty="0">
                <a:latin typeface="Arial"/>
                <a:cs typeface="Arial"/>
                <a:sym typeface="Arial"/>
              </a:rPr>
              <a:t> a penalty. </a:t>
            </a:r>
          </a:p>
          <a:p>
            <a:pPr marL="0" lvl="0" indent="0">
              <a:lnSpc>
                <a:spcPct val="100000"/>
              </a:lnSpc>
              <a:buSzTx/>
              <a:buNone/>
            </a:pPr>
            <a:r>
              <a:rPr lang="cs-CZ" sz="1200" b="1" u="sng" dirty="0">
                <a:latin typeface="Arial"/>
                <a:cs typeface="Arial"/>
                <a:sym typeface="Arial"/>
              </a:rPr>
              <a:t>But</a:t>
            </a:r>
            <a:r>
              <a:rPr lang="cs-CZ" sz="1200" b="1" dirty="0">
                <a:latin typeface="Arial"/>
                <a:cs typeface="Arial"/>
                <a:sym typeface="Arial"/>
              </a:rPr>
              <a:t> </a:t>
            </a:r>
            <a:r>
              <a:rPr lang="cs-CZ" sz="1200" b="1" dirty="0" err="1">
                <a:latin typeface="Arial"/>
                <a:cs typeface="Arial"/>
                <a:sym typeface="Arial"/>
              </a:rPr>
              <a:t>Staš</a:t>
            </a:r>
            <a:r>
              <a:rPr lang="cs-CZ" sz="1200" b="1" dirty="0">
                <a:latin typeface="Arial"/>
                <a:cs typeface="Arial"/>
                <a:sym typeface="Arial"/>
              </a:rPr>
              <a:t> </a:t>
            </a:r>
            <a:r>
              <a:rPr lang="cs-CZ" sz="1200" b="1" dirty="0" err="1">
                <a:latin typeface="Arial"/>
                <a:cs typeface="Arial"/>
                <a:sym typeface="Arial"/>
              </a:rPr>
              <a:t>overshot</a:t>
            </a:r>
            <a:r>
              <a:rPr lang="cs-CZ" sz="1200" b="1" dirty="0">
                <a:latin typeface="Arial"/>
                <a:cs typeface="Arial"/>
                <a:sym typeface="Arial"/>
              </a:rPr>
              <a:t>.</a:t>
            </a:r>
            <a:endParaRPr sz="3000" b="1" dirty="0"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595300" y="4920297"/>
            <a:ext cx="548700" cy="22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5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PDT-C: </a:t>
            </a:r>
            <a:r>
              <a:rPr lang="cs-CZ" dirty="0" err="1" smtClean="0"/>
              <a:t>discourse</a:t>
            </a:r>
            <a:r>
              <a:rPr lang="cs-CZ" dirty="0" smtClean="0"/>
              <a:t> relations </a:t>
            </a:r>
            <a:r>
              <a:rPr lang="cs-CZ" dirty="0" err="1" smtClean="0"/>
              <a:t>annotation</a:t>
            </a:r>
            <a:r>
              <a:rPr lang="cs-CZ" dirty="0" smtClean="0"/>
              <a:t> (</a:t>
            </a:r>
            <a:r>
              <a:rPr lang="cs-CZ" dirty="0" err="1" smtClean="0"/>
              <a:t>PDiT</a:t>
            </a:r>
            <a:r>
              <a:rPr lang="cs-CZ" dirty="0" smtClean="0"/>
              <a:t> 4.0)</a:t>
            </a:r>
            <a:endParaRPr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940" y="1711539"/>
            <a:ext cx="3646360" cy="222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1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7179</TotalTime>
  <Words>2005</Words>
  <Application>Microsoft Office PowerPoint</Application>
  <PresentationFormat>Předvádění na obrazovce (16:9)</PresentationFormat>
  <Paragraphs>291</Paragraphs>
  <Slides>29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Courier New</vt:lpstr>
      <vt:lpstr>Calibri</vt:lpstr>
      <vt:lpstr>Times New Roman</vt:lpstr>
      <vt:lpstr>Open Sans</vt:lpstr>
      <vt:lpstr>Wingdings</vt:lpstr>
      <vt:lpstr>Arial</vt:lpstr>
      <vt:lpstr>Simple Light</vt:lpstr>
      <vt:lpstr>Analysing IAA for implicit discourse relations in Prague Dependency Treebank – Consolidated 2.0</vt:lpstr>
      <vt:lpstr>Motivation</vt:lpstr>
      <vt:lpstr>Goals</vt:lpstr>
      <vt:lpstr>Overview</vt:lpstr>
      <vt:lpstr>Prague Dependency Treebank – Consolidated  (PDT-C)</vt:lpstr>
      <vt:lpstr>Prague Dependency Treebank – Consolidated (PDT-C)</vt:lpstr>
      <vt:lpstr>PDT-C: parts</vt:lpstr>
      <vt:lpstr>PDT-C: discourse relations annotation</vt:lpstr>
      <vt:lpstr>PDT-C: discourse relations annotation (PDiT 4.0)</vt:lpstr>
      <vt:lpstr>Prague sense taxonomy</vt:lpstr>
      <vt:lpstr>Implicit discourse relations annotation</vt:lpstr>
      <vt:lpstr>Implicit relations annotation</vt:lpstr>
      <vt:lpstr>Implicit relations annotation</vt:lpstr>
      <vt:lpstr>Implicit relations annotation</vt:lpstr>
      <vt:lpstr>Prezentace aplikace PowerPoint</vt:lpstr>
      <vt:lpstr>Dis/agreement analysis</vt:lpstr>
      <vt:lpstr>Dis/agreement analysis: overview</vt:lpstr>
      <vt:lpstr>Dis/agreement analysis: inter-sentential relations</vt:lpstr>
      <vt:lpstr>Dis/agreement analysis: inter-sentential relations</vt:lpstr>
      <vt:lpstr>Dis/agreement analysis: inter-sentential relations</vt:lpstr>
      <vt:lpstr>Dis/agreement analysis: intra-sentential relations</vt:lpstr>
      <vt:lpstr>Dis/agreement analysis: intra-sentential relations</vt:lpstr>
      <vt:lpstr>Discourse relevancy of relative clauses</vt:lpstr>
      <vt:lpstr>Dis/agreement analysis: confusion pairs</vt:lpstr>
      <vt:lpstr>Comparison sense disagreement</vt:lpstr>
      <vt:lpstr>Comparison of dis/agreement measures</vt:lpstr>
      <vt:lpstr>Prezentace aplikace PowerPoint</vt:lpstr>
      <vt:lpstr>References</vt:lpstr>
      <vt:lpstr>Thank you for your attention.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Analysing IAA for implicit discourse relations in PDT-C 2.0</dc:title>
  <dc:creator>Pavlína Synková</dc:creator>
  <cp:lastModifiedBy>xx</cp:lastModifiedBy>
  <cp:revision>72</cp:revision>
  <dcterms:modified xsi:type="dcterms:W3CDTF">2026-08-14T16:15:18Z</dcterms:modified>
</cp:coreProperties>
</file>